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00" d="100"/>
          <a:sy n="100" d="100"/>
        </p:scale>
        <p:origin x="888" y="-30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11/24/2022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2022/11/24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1243013"/>
            <a:ext cx="25908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11/24/2022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710816" y="823067"/>
            <a:ext cx="4422658" cy="770871"/>
          </a:xfrm>
        </p:spPr>
        <p:txBody>
          <a:bodyPr/>
          <a:lstStyle/>
          <a:p>
            <a:pPr algn="ctr"/>
            <a:r>
              <a:rPr lang="ja-JP" altLang="en-US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可茂地区</a:t>
            </a:r>
            <a:endParaRPr kumimoji="1" lang="ja-JP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710817" y="1717639"/>
            <a:ext cx="4422658" cy="1594630"/>
          </a:xfrm>
        </p:spPr>
        <p:txBody>
          <a:bodyPr/>
          <a:lstStyle/>
          <a:p>
            <a:pPr algn="ctr"/>
            <a:r>
              <a:rPr lang="ja-JP" altLang="en-US" sz="6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高等学校</a:t>
            </a:r>
            <a:endParaRPr lang="en-US" altLang="ja-JP" sz="6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6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フェア</a:t>
            </a:r>
            <a:endParaRPr kumimoji="1" lang="en-US" altLang="ja-JP" sz="6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710816" y="5355684"/>
            <a:ext cx="4422658" cy="236271"/>
          </a:xfrm>
        </p:spPr>
        <p:txBody>
          <a:bodyPr/>
          <a:lstStyle/>
          <a:p>
            <a:r>
              <a:rPr kumimoji="1" lang="ja-JP" dirty="0"/>
              <a:t>日時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726196" y="5784664"/>
            <a:ext cx="4407278" cy="894566"/>
          </a:xfrm>
        </p:spPr>
        <p:txBody>
          <a:bodyPr/>
          <a:lstStyle/>
          <a:p>
            <a:r>
              <a:rPr lang="ja-JP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令和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５</a:t>
            </a:r>
            <a:r>
              <a:rPr lang="ja-JP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kumimoji="1" 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日</a:t>
            </a:r>
            <a: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ja-JP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土</a:t>
            </a:r>
            <a: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14:00 </a:t>
            </a:r>
            <a:r>
              <a:rPr lang="ja-JP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～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16:30</a:t>
            </a:r>
            <a:endParaRPr kumimoji="1" 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723935" y="6635668"/>
            <a:ext cx="4422658" cy="236271"/>
          </a:xfrm>
        </p:spPr>
        <p:txBody>
          <a:bodyPr/>
          <a:lstStyle/>
          <a:p>
            <a:r>
              <a:rPr kumimoji="1" lang="ja-JP" dirty="0"/>
              <a:t>場所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710815" y="7056558"/>
            <a:ext cx="4631205" cy="1092308"/>
          </a:xfrm>
        </p:spPr>
        <p:txBody>
          <a:bodyPr/>
          <a:lstStyle/>
          <a:p>
            <a:r>
              <a:rPr kumimoji="1" lang="ja-JP" altLang="en-US" sz="2800" dirty="0" smtClean="0"/>
              <a:t>美濃加茂市生涯学習センター</a:t>
            </a:r>
            <a:endParaRPr lang="en-US" altLang="ja-JP" sz="2800" dirty="0" smtClean="0"/>
          </a:p>
          <a:p>
            <a:r>
              <a:rPr lang="ja-JP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dirty="0">
                <a:latin typeface="Meiryo UI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階　</a:t>
            </a:r>
            <a:r>
              <a:rPr lang="en-US" altLang="ja-JP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201</a:t>
            </a:r>
            <a:r>
              <a:rPr lang="ja-JP" altLang="en-US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集会室・</a:t>
            </a:r>
            <a:r>
              <a:rPr lang="en-US" altLang="ja-JP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203</a:t>
            </a:r>
            <a:r>
              <a:rPr lang="ja-JP" altLang="en-US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会議室</a:t>
            </a:r>
            <a:endParaRPr lang="en-US" altLang="ja-JP" sz="2000" dirty="0" smtClean="0">
              <a:latin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altLang="en-US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階　</a:t>
            </a:r>
            <a:r>
              <a:rPr lang="en-US" altLang="ja-JP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402</a:t>
            </a:r>
            <a:r>
              <a:rPr lang="ja-JP" altLang="en-US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研修室・</a:t>
            </a:r>
            <a:r>
              <a:rPr lang="en-US" altLang="ja-JP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404</a:t>
            </a:r>
            <a:r>
              <a:rPr lang="ja-JP" altLang="en-US" sz="2000" dirty="0" smtClean="0">
                <a:latin typeface="Meiryo UI" panose="020B0604030504040204" pitchFamily="50" charset="-128"/>
                <a:cs typeface="Arial" panose="020B0604020202020204" pitchFamily="34" charset="0"/>
              </a:rPr>
              <a:t>研修室</a:t>
            </a:r>
            <a:endParaRPr lang="en-US" altLang="ja-JP" sz="2000" dirty="0" smtClean="0">
              <a:latin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dirty="0" smtClean="0"/>
              <a:t>（美濃加茂市太田町</a:t>
            </a:r>
            <a:r>
              <a:rPr lang="en-US" altLang="ja-JP" sz="1400" dirty="0" smtClean="0">
                <a:latin typeface="Meiryo UI" panose="020B0604030504040204" pitchFamily="50" charset="-128"/>
              </a:rPr>
              <a:t>3424</a:t>
            </a:r>
            <a:r>
              <a:rPr lang="ja-JP" altLang="en-US" sz="1400" dirty="0" smtClean="0"/>
              <a:t>番地</a:t>
            </a:r>
            <a:r>
              <a:rPr lang="en-US" altLang="ja-JP" sz="1400" dirty="0">
                <a:latin typeface="Meiryo UI" panose="020B0604030504040204" pitchFamily="50" charset="-128"/>
              </a:rPr>
              <a:t>1</a:t>
            </a:r>
            <a:r>
              <a:rPr lang="ja-JP" altLang="en-US" sz="1400" dirty="0" smtClean="0"/>
              <a:t>　美濃加茂市役所東隣）</a:t>
            </a:r>
            <a:endParaRPr lang="en-US" altLang="ja-JP" sz="1400" dirty="0" smtClean="0"/>
          </a:p>
          <a:p>
            <a:endParaRPr kumimoji="1" lang="ja-JP" sz="1400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1"/>
          </p:nvPr>
        </p:nvSpPr>
        <p:spPr>
          <a:xfrm>
            <a:off x="799735" y="3855775"/>
            <a:ext cx="3346307" cy="1438296"/>
          </a:xfrm>
        </p:spPr>
        <p:txBody>
          <a:bodyPr/>
          <a:lstStyle/>
          <a:p>
            <a:r>
              <a:rPr lang="ja-JP" altLang="en-US" sz="1600" dirty="0"/>
              <a:t>可茂</a:t>
            </a:r>
            <a:r>
              <a:rPr kumimoji="1" lang="ja-JP" altLang="en-US" sz="1600" dirty="0" smtClean="0"/>
              <a:t>地区</a:t>
            </a:r>
            <a:r>
              <a:rPr kumimoji="1" lang="ja-JP" altLang="en-US" sz="1600" dirty="0"/>
              <a:t>の高校生が、探究活動等を通して学んだことや学習成果を発表します</a:t>
            </a:r>
            <a:r>
              <a:rPr lang="ja-JP" altLang="en-US" sz="1600" dirty="0"/>
              <a:t>。</a:t>
            </a:r>
            <a:endParaRPr kumimoji="1" lang="en-US" altLang="ja-JP" sz="1600" dirty="0"/>
          </a:p>
          <a:p>
            <a:endParaRPr kumimoji="1" lang="ja-JP" altLang="en-US" sz="1600" dirty="0"/>
          </a:p>
          <a:p>
            <a:r>
              <a:rPr lang="ja-JP" altLang="en-US" sz="1600" dirty="0"/>
              <a:t>各高校の学びの特色や魅力、「高校での学びの先」について理解し、目的意識を持った進路選択をしよう！！</a:t>
            </a:r>
            <a:endParaRPr kumimoji="1" lang="ja-JP" altLang="en-US" sz="1600" dirty="0"/>
          </a:p>
          <a:p>
            <a:endParaRPr kumimoji="1" lang="en-US" altLang="ja-JP" sz="1600" dirty="0"/>
          </a:p>
          <a:p>
            <a:endParaRPr lang="en-US" altLang="ja-JP" sz="1600" dirty="0"/>
          </a:p>
          <a:p>
            <a:endParaRPr kumimoji="1" lang="ja-JP" sz="1600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4"/>
          </p:nvPr>
        </p:nvSpPr>
        <p:spPr>
          <a:xfrm>
            <a:off x="5391831" y="1918442"/>
            <a:ext cx="1936131" cy="335830"/>
          </a:xfrm>
        </p:spPr>
        <p:txBody>
          <a:bodyPr/>
          <a:lstStyle/>
          <a:p>
            <a:r>
              <a:rPr kumimoji="1" lang="ja-JP" altLang="en-US" dirty="0"/>
              <a:t>内容</a:t>
            </a:r>
            <a:endParaRPr kumimoji="1" lang="ja-JP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5"/>
          </p:nvPr>
        </p:nvSpPr>
        <p:spPr>
          <a:xfrm>
            <a:off x="5443231" y="2372053"/>
            <a:ext cx="1936131" cy="1302340"/>
          </a:xfrm>
        </p:spPr>
        <p:txBody>
          <a:bodyPr/>
          <a:lstStyle/>
          <a:p>
            <a:r>
              <a:rPr lang="ja-JP" altLang="en-US" dirty="0" smtClean="0"/>
              <a:t>・各学校ブース形式</a:t>
            </a:r>
            <a:endParaRPr lang="en-US" altLang="ja-JP" dirty="0" smtClean="0"/>
          </a:p>
          <a:p>
            <a:r>
              <a:rPr lang="ja-JP" altLang="en-US" dirty="0" smtClean="0"/>
              <a:t>・</a:t>
            </a:r>
            <a:r>
              <a:rPr lang="ja-JP" altLang="en-US" dirty="0"/>
              <a:t>高校生に</a:t>
            </a:r>
            <a:r>
              <a:rPr lang="ja-JP" altLang="en-US" dirty="0" smtClean="0"/>
              <a:t>よる発表と説明</a:t>
            </a:r>
            <a:endParaRPr kumimoji="1" lang="en-US" altLang="ja-JP" dirty="0"/>
          </a:p>
          <a:p>
            <a:r>
              <a:rPr lang="ja-JP" altLang="en-US" dirty="0" smtClean="0"/>
              <a:t>・学校</a:t>
            </a:r>
            <a:r>
              <a:rPr lang="ja-JP" altLang="en-US" dirty="0"/>
              <a:t>の</a:t>
            </a:r>
            <a:r>
              <a:rPr lang="ja-JP" altLang="en-US" dirty="0" smtClean="0"/>
              <a:t>特色、</a:t>
            </a:r>
            <a:r>
              <a:rPr lang="ja-JP" altLang="en-US" dirty="0"/>
              <a:t>ふるさと教育、キャリア教育、探究活動</a:t>
            </a:r>
            <a:r>
              <a:rPr lang="ja-JP" altLang="en-US" dirty="0" smtClean="0"/>
              <a:t>等の取組</a:t>
            </a:r>
            <a:r>
              <a:rPr lang="ja-JP" altLang="en-US" dirty="0"/>
              <a:t>の</a:t>
            </a:r>
            <a:r>
              <a:rPr lang="ja-JP" altLang="en-US" dirty="0" smtClean="0"/>
              <a:t>成果発表</a:t>
            </a:r>
            <a:endParaRPr lang="en-US" altLang="ja-JP" dirty="0" smtClean="0"/>
          </a:p>
          <a:p>
            <a:r>
              <a:rPr lang="ja-JP" altLang="en-US" dirty="0" smtClean="0"/>
              <a:t>・質疑応答</a:t>
            </a:r>
            <a:endParaRPr lang="en-US" altLang="ja-JP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5443231" y="3855775"/>
            <a:ext cx="1936131" cy="342656"/>
          </a:xfrm>
        </p:spPr>
        <p:txBody>
          <a:bodyPr/>
          <a:lstStyle/>
          <a:p>
            <a:r>
              <a:rPr lang="ja-JP" altLang="en-US" dirty="0"/>
              <a:t>申込と</a:t>
            </a:r>
            <a:r>
              <a:rPr lang="ja-JP" altLang="en-US" dirty="0" smtClean="0"/>
              <a:t>受付</a:t>
            </a:r>
            <a:endParaRPr kumimoji="1" lang="ja-JP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7"/>
          </p:nvPr>
        </p:nvSpPr>
        <p:spPr>
          <a:xfrm>
            <a:off x="5460375" y="4289629"/>
            <a:ext cx="1936131" cy="3101903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下記のＱＲコードから事前申し込みをしてください。事前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申し込みがなくても当日</a:t>
            </a:r>
            <a:r>
              <a:rPr lang="ja-JP" altLang="en-US" dirty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</a:rPr>
              <a:t>各会場で </a:t>
            </a:r>
            <a:r>
              <a:rPr lang="ja-JP" altLang="en-US" dirty="0">
                <a:solidFill>
                  <a:schemeClr val="tx1"/>
                </a:solidFill>
              </a:rPr>
              <a:t>受付を</a:t>
            </a:r>
            <a:r>
              <a:rPr lang="ja-JP" altLang="en-US" dirty="0" smtClean="0">
                <a:solidFill>
                  <a:schemeClr val="tx1"/>
                </a:solidFill>
              </a:rPr>
              <a:t>して参加できます。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★</a:t>
            </a:r>
            <a:r>
              <a:rPr lang="ja-JP" altLang="en-US" dirty="0"/>
              <a:t>開催</a:t>
            </a:r>
            <a:r>
              <a:rPr lang="ja-JP" altLang="en-US" dirty="0" smtClean="0"/>
              <a:t>当日（</a:t>
            </a:r>
            <a:r>
              <a:rPr lang="en-US" altLang="ja-JP" dirty="0" smtClean="0">
                <a:latin typeface="Meiryo UI" panose="020B0604030504040204" pitchFamily="50" charset="-128"/>
              </a:rPr>
              <a:t>10:00</a:t>
            </a:r>
            <a:r>
              <a:rPr lang="ja-JP" altLang="en-US" dirty="0" smtClean="0">
                <a:latin typeface="Meiryo UI" panose="020B0604030504040204" pitchFamily="50" charset="-128"/>
              </a:rPr>
              <a:t>）</a:t>
            </a:r>
            <a:r>
              <a:rPr lang="ja-JP" altLang="en-US" dirty="0"/>
              <a:t>に美濃加茂市・可児市のいずれかで気象</a:t>
            </a:r>
            <a:r>
              <a:rPr lang="ja-JP" altLang="en-US" dirty="0" smtClean="0"/>
              <a:t>警報発令中の場合</a:t>
            </a:r>
            <a:r>
              <a:rPr lang="ja-JP" altLang="en-US" dirty="0"/>
              <a:t>は、中止しま す。 </a:t>
            </a:r>
            <a:endParaRPr kumimoji="1" lang="ja-JP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8"/>
          </p:nvPr>
        </p:nvSpPr>
        <p:spPr>
          <a:xfrm>
            <a:off x="5443231" y="7250904"/>
            <a:ext cx="1936131" cy="377144"/>
          </a:xfrm>
        </p:spPr>
        <p:txBody>
          <a:bodyPr/>
          <a:lstStyle/>
          <a:p>
            <a:r>
              <a:rPr lang="ja-JP" altLang="en-US" dirty="0"/>
              <a:t>問い合わせ先</a:t>
            </a:r>
            <a:endParaRPr kumimoji="1" lang="ja-JP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9"/>
          </p:nvPr>
        </p:nvSpPr>
        <p:spPr>
          <a:xfrm>
            <a:off x="5494635" y="8547516"/>
            <a:ext cx="1833327" cy="1080689"/>
          </a:xfrm>
        </p:spPr>
        <p:txBody>
          <a:bodyPr/>
          <a:lstStyle/>
          <a:p>
            <a:r>
              <a:rPr kumimoji="1" lang="ja-JP" altLang="en-US" sz="1200" dirty="0"/>
              <a:t>高校生と中学生が共に</a:t>
            </a:r>
            <a:r>
              <a:rPr kumimoji="1" lang="ja-JP" altLang="en-US" sz="1200" dirty="0" smtClean="0"/>
              <a:t>学ぶ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キャリア</a:t>
            </a:r>
            <a:r>
              <a:rPr kumimoji="1" lang="ja-JP" altLang="en-US" sz="1200" dirty="0"/>
              <a:t>支援</a:t>
            </a:r>
            <a:r>
              <a:rPr kumimoji="1" lang="ja-JP" altLang="en-US" sz="1200" dirty="0" smtClean="0"/>
              <a:t>事業</a:t>
            </a:r>
            <a:endParaRPr lang="en-US" altLang="ja-JP" sz="1200" dirty="0"/>
          </a:p>
          <a:p>
            <a:r>
              <a:rPr kumimoji="1" lang="ja-JP" altLang="en-US" sz="1200" dirty="0"/>
              <a:t>岐阜県教育</a:t>
            </a:r>
            <a:r>
              <a:rPr kumimoji="1" lang="ja-JP" altLang="en-US" sz="1200" dirty="0" smtClean="0"/>
              <a:t>委員会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学校</a:t>
            </a:r>
            <a:r>
              <a:rPr kumimoji="1" lang="ja-JP" altLang="en-US" sz="1200" dirty="0"/>
              <a:t>支援課総合支援第二係</a:t>
            </a:r>
            <a:endParaRPr kumimoji="1" lang="en-US" altLang="ja-JP" sz="1200" dirty="0"/>
          </a:p>
          <a:p>
            <a:r>
              <a:rPr lang="en-US" altLang="ja-JP" dirty="0"/>
              <a:t>Tel</a:t>
            </a:r>
            <a:r>
              <a:rPr lang="ja-JP" altLang="en-US" dirty="0"/>
              <a:t>　</a:t>
            </a:r>
            <a:r>
              <a:rPr lang="en-US" altLang="ja-JP" dirty="0"/>
              <a:t>058-272-8842</a:t>
            </a:r>
            <a:endParaRPr kumimoji="1" lang="ja-JP" dirty="0"/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A9405BF6-69EA-4DB0-92BC-91D80E4E0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55910"/>
              </p:ext>
            </p:extLst>
          </p:nvPr>
        </p:nvGraphicFramePr>
        <p:xfrm>
          <a:off x="723935" y="8651569"/>
          <a:ext cx="4183650" cy="8989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539381">
                  <a:extLst>
                    <a:ext uri="{9D8B030D-6E8A-4147-A177-3AD203B41FA5}">
                      <a16:colId xmlns:a16="http://schemas.microsoft.com/office/drawing/2014/main" val="3264824291"/>
                    </a:ext>
                  </a:extLst>
                </a:gridCol>
                <a:gridCol w="955259">
                  <a:extLst>
                    <a:ext uri="{9D8B030D-6E8A-4147-A177-3AD203B41FA5}">
                      <a16:colId xmlns:a16="http://schemas.microsoft.com/office/drawing/2014/main" val="4046465283"/>
                    </a:ext>
                  </a:extLst>
                </a:gridCol>
                <a:gridCol w="2689010">
                  <a:extLst>
                    <a:ext uri="{9D8B030D-6E8A-4147-A177-3AD203B41FA5}">
                      <a16:colId xmlns:a16="http://schemas.microsoft.com/office/drawing/2014/main" val="2733750286"/>
                    </a:ext>
                  </a:extLst>
                </a:gridCol>
              </a:tblGrid>
              <a:tr h="311456">
                <a:tc rowSpan="2">
                  <a:txBody>
                    <a:bodyPr/>
                    <a:lstStyle/>
                    <a:p>
                      <a:pPr marL="0" algn="ctr" defTabSz="777240" rtl="0" eaLnBrk="1" latinLnBrk="0" hangingPunct="1"/>
                      <a:r>
                        <a:rPr kumimoji="1" lang="en-US" altLang="ja-JP" sz="10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階</a:t>
                      </a:r>
                      <a:endParaRPr kumimoji="1" lang="ja-JP" sz="1000" b="1" kern="100" dirty="0">
                        <a:solidFill>
                          <a:schemeClr val="lt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２０１集会室</a:t>
                      </a:r>
                      <a:endParaRPr lang="ja-JP" sz="800" b="1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≪普通科・理数科≫</a:t>
                      </a:r>
                      <a:endParaRPr lang="en-US" altLang="ja-JP" sz="800" kern="0" dirty="0" smtClean="0"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　加茂高校　八百津高校　東濃高校　可児高校</a:t>
                      </a:r>
                      <a:endParaRPr lang="en-US" altLang="ja-JP" sz="800" kern="0" dirty="0" smtClean="0">
                        <a:effectLst/>
                        <a:latin typeface="+mn-lt"/>
                      </a:endParaRPr>
                    </a:p>
                  </a:txBody>
                  <a:tcPr marL="45730" marR="45730" marT="0" marB="0" anchor="ctr"/>
                </a:tc>
                <a:extLst>
                  <a:ext uri="{0D108BD9-81ED-4DB2-BD59-A6C34878D82A}">
                    <a16:rowId xmlns:a16="http://schemas.microsoft.com/office/drawing/2014/main" val="41299499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２０３会議室</a:t>
                      </a:r>
                      <a:endParaRPr lang="ja-JP" sz="800" b="1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≪専門科≫　可児工業高校</a:t>
                      </a:r>
                      <a:endParaRPr lang="ja-JP" sz="800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extLst>
                  <a:ext uri="{0D108BD9-81ED-4DB2-BD59-A6C34878D82A}">
                    <a16:rowId xmlns:a16="http://schemas.microsoft.com/office/drawing/2014/main" val="3735361583"/>
                  </a:ext>
                </a:extLst>
              </a:tr>
              <a:tr h="23280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lang="ja-JP" altLang="en-US" sz="10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階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４０２研修室</a:t>
                      </a:r>
                      <a:endParaRPr lang="ja-JP" sz="800" b="1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≪専門科≫　加茂農林高校</a:t>
                      </a:r>
                      <a:endParaRPr lang="ja-JP" sz="800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extLst>
                  <a:ext uri="{0D108BD9-81ED-4DB2-BD59-A6C34878D82A}">
                    <a16:rowId xmlns:a16="http://schemas.microsoft.com/office/drawing/2014/main" val="846559762"/>
                  </a:ext>
                </a:extLst>
              </a:tr>
              <a:tr h="232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４０４研修室</a:t>
                      </a:r>
                      <a:endParaRPr lang="ja-JP" sz="800" b="1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kern="0" dirty="0" smtClean="0">
                          <a:effectLst/>
                          <a:latin typeface="+mn-lt"/>
                        </a:rPr>
                        <a:t>≪専門科≫　東濃実業高校</a:t>
                      </a:r>
                      <a:endParaRPr lang="ja-JP" sz="800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5730" marR="45730" marT="0" marB="0" anchor="ctr"/>
                </a:tc>
                <a:extLst>
                  <a:ext uri="{0D108BD9-81ED-4DB2-BD59-A6C34878D82A}">
                    <a16:rowId xmlns:a16="http://schemas.microsoft.com/office/drawing/2014/main" val="3148879697"/>
                  </a:ext>
                </a:extLst>
              </a:tr>
            </a:tbl>
          </a:graphicData>
        </a:graphic>
      </p:graphicFrame>
      <p:sp>
        <p:nvSpPr>
          <p:cNvPr id="29" name="テキスト プレースホルダー 13">
            <a:extLst>
              <a:ext uri="{FF2B5EF4-FFF2-40B4-BE49-F238E27FC236}">
                <a16:creationId xmlns:a16="http://schemas.microsoft.com/office/drawing/2014/main" id="{9980FA06-6865-4F4F-9BC5-4E9CB8AC19D2}"/>
              </a:ext>
            </a:extLst>
          </p:cNvPr>
          <p:cNvSpPr txBox="1">
            <a:spLocks/>
          </p:cNvSpPr>
          <p:nvPr/>
        </p:nvSpPr>
        <p:spPr>
          <a:xfrm>
            <a:off x="710816" y="7937898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参加予定校</a:t>
            </a:r>
          </a:p>
        </p:txBody>
      </p:sp>
      <p:sp>
        <p:nvSpPr>
          <p:cNvPr id="21" name="テキスト プレースホルダー 15">
            <a:extLst>
              <a:ext uri="{FF2B5EF4-FFF2-40B4-BE49-F238E27FC236}">
                <a16:creationId xmlns:a16="http://schemas.microsoft.com/office/drawing/2014/main" id="{62511D42-A3CA-430D-AE78-0E05E0C8FFFD}"/>
              </a:ext>
            </a:extLst>
          </p:cNvPr>
          <p:cNvSpPr txBox="1">
            <a:spLocks/>
          </p:cNvSpPr>
          <p:nvPr/>
        </p:nvSpPr>
        <p:spPr>
          <a:xfrm>
            <a:off x="5443231" y="210346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対象</a:t>
            </a:r>
          </a:p>
        </p:txBody>
      </p:sp>
      <p:sp>
        <p:nvSpPr>
          <p:cNvPr id="22" name="テキスト プレースホルダー 14">
            <a:extLst>
              <a:ext uri="{FF2B5EF4-FFF2-40B4-BE49-F238E27FC236}">
                <a16:creationId xmlns:a16="http://schemas.microsoft.com/office/drawing/2014/main" id="{FD992D12-E14E-46F3-8893-38553B0F2C21}"/>
              </a:ext>
            </a:extLst>
          </p:cNvPr>
          <p:cNvSpPr txBox="1">
            <a:spLocks/>
          </p:cNvSpPr>
          <p:nvPr/>
        </p:nvSpPr>
        <p:spPr>
          <a:xfrm>
            <a:off x="5443231" y="989333"/>
            <a:ext cx="1936131" cy="76666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中学１・２年生</a:t>
            </a:r>
            <a:endParaRPr lang="en-US" altLang="ja-JP" sz="2000" dirty="0"/>
          </a:p>
          <a:p>
            <a:r>
              <a:rPr lang="ja-JP" altLang="en-US" dirty="0"/>
              <a:t>中学３年生、中学生の保護者、中学校の教員も可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EA3A086-CB66-408A-AA40-20E47FC81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043" y="3646909"/>
            <a:ext cx="761542" cy="1538625"/>
          </a:xfrm>
          <a:prstGeom prst="rect">
            <a:avLst/>
          </a:prstGeom>
        </p:spPr>
      </p:pic>
      <p:sp>
        <p:nvSpPr>
          <p:cNvPr id="23" name="テキスト プレースホルダー 17"/>
          <p:cNvSpPr>
            <a:spLocks noGrp="1"/>
          </p:cNvSpPr>
          <p:nvPr>
            <p:ph type="body" sz="quarter" idx="28"/>
          </p:nvPr>
        </p:nvSpPr>
        <p:spPr>
          <a:xfrm>
            <a:off x="5443234" y="8148866"/>
            <a:ext cx="1347844" cy="394508"/>
          </a:xfrm>
        </p:spPr>
        <p:txBody>
          <a:bodyPr/>
          <a:lstStyle/>
          <a:p>
            <a:r>
              <a:rPr lang="ja-JP" altLang="en-US" sz="1400" dirty="0"/>
              <a:t>主催</a:t>
            </a:r>
            <a:endParaRPr kumimoji="1" lang="ja-JP" sz="1400" dirty="0"/>
          </a:p>
        </p:txBody>
      </p:sp>
      <p:sp>
        <p:nvSpPr>
          <p:cNvPr id="24" name="テキスト プレースホルダー 14"/>
          <p:cNvSpPr>
            <a:spLocks noGrp="1"/>
          </p:cNvSpPr>
          <p:nvPr>
            <p:ph type="body" sz="quarter" idx="25"/>
          </p:nvPr>
        </p:nvSpPr>
        <p:spPr>
          <a:xfrm>
            <a:off x="5443231" y="7759592"/>
            <a:ext cx="2081516" cy="419864"/>
          </a:xfrm>
        </p:spPr>
        <p:txBody>
          <a:bodyPr/>
          <a:lstStyle/>
          <a:p>
            <a:r>
              <a:rPr lang="ja-JP" altLang="en-US" dirty="0" smtClean="0"/>
              <a:t>参加を希望する高等学校へ、直接お問い合わせください。</a:t>
            </a:r>
            <a:endParaRPr lang="en-US" altLang="ja-JP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125" y="5321049"/>
            <a:ext cx="807237" cy="80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269EC3-10DA-41C9-A35A-54576295A621}">
  <ds:schemaRefs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296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Meiryo UI</vt:lpstr>
      <vt:lpstr>游明朝</vt:lpstr>
      <vt:lpstr>Arial</vt:lpstr>
      <vt:lpstr>Calibri</vt:lpstr>
      <vt:lpstr>Impact</vt:lpstr>
      <vt:lpstr>Times New Roman</vt:lpstr>
      <vt:lpstr>学生のチラシ 8.5 x 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 圭子</dc:creator>
  <cp:lastModifiedBy>Gifu</cp:lastModifiedBy>
  <cp:revision>25</cp:revision>
  <cp:lastPrinted>2021-12-02T01:08:05Z</cp:lastPrinted>
  <dcterms:modified xsi:type="dcterms:W3CDTF">2022-11-24T02:14:01Z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