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2" r:id="rId2"/>
    <p:sldId id="271" r:id="rId3"/>
    <p:sldId id="268" r:id="rId4"/>
    <p:sldId id="266" r:id="rId5"/>
    <p:sldId id="270" r:id="rId6"/>
    <p:sldId id="272" r:id="rId7"/>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9" autoAdjust="0"/>
    <p:restoredTop sz="94660"/>
  </p:normalViewPr>
  <p:slideViewPr>
    <p:cSldViewPr snapToGrid="0">
      <p:cViewPr varScale="1">
        <p:scale>
          <a:sx n="59" d="100"/>
          <a:sy n="59" d="100"/>
        </p:scale>
        <p:origin x="108"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35C7C6C1-ED82-43C9-B782-FD78B3AB51D2}" type="datetimeFigureOut">
              <a:rPr kumimoji="1" lang="ja-JP" altLang="en-US" smtClean="0"/>
              <a:t>2024/7/19</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ACC7257E-4923-4F61-B1F3-A219E9874CC6}" type="slidenum">
              <a:rPr kumimoji="1" lang="ja-JP" altLang="en-US" smtClean="0"/>
              <a:t>‹#›</a:t>
            </a:fld>
            <a:endParaRPr kumimoji="1" lang="ja-JP" altLang="en-US"/>
          </a:p>
        </p:txBody>
      </p:sp>
    </p:spTree>
    <p:extLst>
      <p:ext uri="{BB962C8B-B14F-4D97-AF65-F5344CB8AC3E}">
        <p14:creationId xmlns:p14="http://schemas.microsoft.com/office/powerpoint/2010/main" val="3058233746"/>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161983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126285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49444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30289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398279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20949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155543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7671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87060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52788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F4378C-0B0E-43F1-B780-783ED4D9A72B}" type="datetimeFigureOut">
              <a:rPr kumimoji="1" lang="ja-JP" altLang="en-US" smtClean="0"/>
              <a:t>2024/7/19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94760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1F4378C-0B0E-43F1-B780-783ED4D9A72B}" type="datetimeFigureOut">
              <a:rPr kumimoji="1" lang="ja-JP" altLang="en-US" smtClean="0"/>
              <a:t>2024/7/19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BA0E34-CBAF-4840-B3E1-12DE4192C811}" type="slidenum">
              <a:rPr kumimoji="1" lang="ja-JP" altLang="en-US" smtClean="0"/>
              <a:t>‹#›</a:t>
            </a:fld>
            <a:endParaRPr kumimoji="1" lang="ja-JP" altLang="en-US"/>
          </a:p>
        </p:txBody>
      </p:sp>
    </p:spTree>
    <p:extLst>
      <p:ext uri="{BB962C8B-B14F-4D97-AF65-F5344CB8AC3E}">
        <p14:creationId xmlns:p14="http://schemas.microsoft.com/office/powerpoint/2010/main" val="27973512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youtu.be/Al1w8w68vOc?si=XTrf3XHlfbrHekMy" TargetMode="External"/><Relationship Id="rId13" Type="http://schemas.openxmlformats.org/officeDocument/2006/relationships/hyperlink" Target="https://www.mext.go.jp/zyoukatsu/moral/casestudy/18.html" TargetMode="External"/><Relationship Id="rId18" Type="http://schemas.openxmlformats.org/officeDocument/2006/relationships/hyperlink" Target="https://www.mext.go.jp/zyoukatsu/moral/casestudy/17.html" TargetMode="External"/><Relationship Id="rId3" Type="http://schemas.openxmlformats.org/officeDocument/2006/relationships/hyperlink" Target="https://youtu.be/NFjyhULYIsI?si=cBUPboprpVLHiwOM" TargetMode="External"/><Relationship Id="rId7" Type="http://schemas.openxmlformats.org/officeDocument/2006/relationships/hyperlink" Target="https://youtu.be/JrFfsCg6uXM?si=mbpR9A8z9UZho-W8" TargetMode="External"/><Relationship Id="rId12" Type="http://schemas.openxmlformats.org/officeDocument/2006/relationships/hyperlink" Target="https://www.mext.go.jp/zyoukatsu/moral/casestudy/11.html" TargetMode="External"/><Relationship Id="rId17" Type="http://schemas.openxmlformats.org/officeDocument/2006/relationships/hyperlink" Target="https://www.mext.go.jp/zyoukatsu/moral/casestudy/16.html" TargetMode="External"/><Relationship Id="rId2" Type="http://schemas.openxmlformats.org/officeDocument/2006/relationships/hyperlink" Target="https://youtu.be/oxhfmSKNKdU?si=RbPiqAXjdYHLgolJ" TargetMode="External"/><Relationship Id="rId16" Type="http://schemas.openxmlformats.org/officeDocument/2006/relationships/hyperlink" Target="https://www.mext.go.jp/zyoukatsu/moral/casestudy/15.html" TargetMode="External"/><Relationship Id="rId1" Type="http://schemas.openxmlformats.org/officeDocument/2006/relationships/slideLayout" Target="../slideLayouts/slideLayout7.xml"/><Relationship Id="rId6" Type="http://schemas.openxmlformats.org/officeDocument/2006/relationships/hyperlink" Target="https://www.youtube.com/watch?v=NDGcNN1DrHk" TargetMode="External"/><Relationship Id="rId11" Type="http://schemas.openxmlformats.org/officeDocument/2006/relationships/hyperlink" Target="https://www.mext.go.jp/moral/#/category09" TargetMode="External"/><Relationship Id="rId5" Type="http://schemas.openxmlformats.org/officeDocument/2006/relationships/hyperlink" Target="https://youtu.be/SkdwK9PdKfI?si=PqXa9Zbp4WX-zul8" TargetMode="External"/><Relationship Id="rId15" Type="http://schemas.openxmlformats.org/officeDocument/2006/relationships/hyperlink" Target="https://www.mext.go.jp/zyoukatsu/moral/casestudy/20.html" TargetMode="External"/><Relationship Id="rId10" Type="http://schemas.openxmlformats.org/officeDocument/2006/relationships/hyperlink" Target="https://www.mext.go.jp/moral/#/category05" TargetMode="External"/><Relationship Id="rId4" Type="http://schemas.openxmlformats.org/officeDocument/2006/relationships/hyperlink" Target="https://youtu.be/DIkfkpG5XTc?si=Qm8Y3jSfNTUoStF3" TargetMode="External"/><Relationship Id="rId9" Type="http://schemas.openxmlformats.org/officeDocument/2006/relationships/hyperlink" Target="https://www.mext.go.jp/moral/#/category03" TargetMode="External"/><Relationship Id="rId14" Type="http://schemas.openxmlformats.org/officeDocument/2006/relationships/hyperlink" Target="https://www.mext.go.jp/zyoukatsu/moral/casestudy/1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080C9D-02C8-5FEB-D9BD-41F90323F365}"/>
              </a:ext>
            </a:extLst>
          </p:cNvPr>
          <p:cNvSpPr txBox="1"/>
          <p:nvPr/>
        </p:nvSpPr>
        <p:spPr>
          <a:xfrm>
            <a:off x="0" y="-7705"/>
            <a:ext cx="12801600" cy="470257"/>
          </a:xfrm>
          <a:prstGeom prst="rect">
            <a:avLst/>
          </a:prstGeom>
          <a:solidFill>
            <a:srgbClr val="0070C0"/>
          </a:solidFill>
        </p:spPr>
        <p:txBody>
          <a:bodyPr wrap="square">
            <a:spAutoFit/>
          </a:bodyPr>
          <a:lstStyle/>
          <a:p>
            <a:pPr>
              <a:lnSpc>
                <a:spcPct val="150000"/>
              </a:lnSpc>
            </a:pP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情報モラルの輪を広げようプロジェクト　～キミの動画でみんなをリード！～　動画作成のためのワークシート</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0477500" y="15288"/>
            <a:ext cx="2243265" cy="383503"/>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8626" tIns="44313" rIns="88626" bIns="44313" numCol="1" spcCol="0" rtlCol="0" fromWordArt="0" anchor="ctr" anchorCtr="0" forceAA="0" compatLnSpc="1">
            <a:prstTxWarp prst="textNoShape">
              <a:avLst/>
            </a:prstTxWarp>
            <a:noAutofit/>
          </a:bodyPr>
          <a:lstStyle/>
          <a:p>
            <a:pPr algn="ctr"/>
            <a:r>
              <a:rPr lang="ja-JP" altLang="en-US" sz="1357" dirty="0"/>
              <a:t>作品番号：●●</a:t>
            </a:r>
            <a:r>
              <a:rPr lang="en-US" altLang="ja-JP" sz="1357" dirty="0"/>
              <a:t>-</a:t>
            </a:r>
            <a:r>
              <a:rPr lang="ja-JP" altLang="en-US" sz="1357" dirty="0"/>
              <a:t>●●●●</a:t>
            </a:r>
          </a:p>
        </p:txBody>
      </p:sp>
      <p:sp>
        <p:nvSpPr>
          <p:cNvPr id="4" name="テキスト ボックス 3">
            <a:extLst>
              <a:ext uri="{FF2B5EF4-FFF2-40B4-BE49-F238E27FC236}">
                <a16:creationId xmlns:a16="http://schemas.microsoft.com/office/drawing/2014/main" id="{50431827-7EDD-ED71-294E-DE6E7045714D}"/>
              </a:ext>
            </a:extLst>
          </p:cNvPr>
          <p:cNvSpPr txBox="1"/>
          <p:nvPr/>
        </p:nvSpPr>
        <p:spPr>
          <a:xfrm>
            <a:off x="0" y="459350"/>
            <a:ext cx="7825622" cy="370743"/>
          </a:xfrm>
          <a:prstGeom prst="rect">
            <a:avLst/>
          </a:prstGeom>
          <a:solidFill>
            <a:schemeClr val="accent4">
              <a:lumMod val="20000"/>
              <a:lumOff val="80000"/>
            </a:schemeClr>
          </a:solidFill>
          <a:ln w="38100">
            <a:noFill/>
          </a:ln>
        </p:spPr>
        <p:txBody>
          <a:bodyPr wrap="square">
            <a:spAutoFit/>
          </a:bodyPr>
          <a:lstStyle/>
          <a:p>
            <a:r>
              <a:rPr lang="ja-JP" altLang="en-US" sz="1809" dirty="0">
                <a:latin typeface="UD デジタル 教科書体 NK-B" panose="02020700000000000000" pitchFamily="18" charset="-128"/>
                <a:ea typeface="UD デジタル 教科書体 NK-B" panose="02020700000000000000" pitchFamily="18" charset="-128"/>
              </a:rPr>
              <a:t>テーマ：日常生活で偽・誤情報に騙されないために、どのようにすればよいか</a:t>
            </a:r>
          </a:p>
        </p:txBody>
      </p:sp>
      <p:cxnSp>
        <p:nvCxnSpPr>
          <p:cNvPr id="6" name="直線コネクタ 5"/>
          <p:cNvCxnSpPr/>
          <p:nvPr/>
        </p:nvCxnSpPr>
        <p:spPr>
          <a:xfrm flipH="1">
            <a:off x="6410528" y="953354"/>
            <a:ext cx="8901" cy="8667302"/>
          </a:xfrm>
          <a:prstGeom prst="line">
            <a:avLst/>
          </a:prstGeom>
          <a:ln w="19050"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テキスト ボックス 6">
            <a:extLst>
              <a:ext uri="{FF2B5EF4-FFF2-40B4-BE49-F238E27FC236}">
                <a16:creationId xmlns:a16="http://schemas.microsoft.com/office/drawing/2014/main" id="{F3121A65-E5EA-4AA3-295B-585B696A9EC4}"/>
              </a:ext>
            </a:extLst>
          </p:cNvPr>
          <p:cNvSpPr txBox="1"/>
          <p:nvPr/>
        </p:nvSpPr>
        <p:spPr>
          <a:xfrm>
            <a:off x="0" y="942358"/>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ステップ①　まずは偽・誤情報を調べてみよう</a:t>
            </a:r>
          </a:p>
        </p:txBody>
      </p:sp>
      <p:sp>
        <p:nvSpPr>
          <p:cNvPr id="8" name="正方形/長方形 7">
            <a:extLst>
              <a:ext uri="{FF2B5EF4-FFF2-40B4-BE49-F238E27FC236}">
                <a16:creationId xmlns:a16="http://schemas.microsoft.com/office/drawing/2014/main" id="{05B83534-6D68-ADE3-0A14-0B5D85F9E191}"/>
              </a:ext>
            </a:extLst>
          </p:cNvPr>
          <p:cNvSpPr/>
          <p:nvPr/>
        </p:nvSpPr>
        <p:spPr>
          <a:xfrm>
            <a:off x="91182" y="1340398"/>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日常生活で，どのような偽・誤情報があるかな？</a:t>
            </a:r>
          </a:p>
        </p:txBody>
      </p:sp>
      <p:sp>
        <p:nvSpPr>
          <p:cNvPr id="9" name="テキスト ボックス 8">
            <a:extLst>
              <a:ext uri="{FF2B5EF4-FFF2-40B4-BE49-F238E27FC236}">
                <a16:creationId xmlns:a16="http://schemas.microsoft.com/office/drawing/2014/main" id="{E9085C0D-4F72-6254-F91E-CFA7443EC24F}"/>
              </a:ext>
            </a:extLst>
          </p:cNvPr>
          <p:cNvSpPr txBox="1"/>
          <p:nvPr/>
        </p:nvSpPr>
        <p:spPr>
          <a:xfrm>
            <a:off x="0" y="2378816"/>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ステップ②　動画を見てほしい人を意識して，分析しよう</a:t>
            </a:r>
          </a:p>
        </p:txBody>
      </p:sp>
      <p:sp>
        <p:nvSpPr>
          <p:cNvPr id="11" name="正方形/長方形 10">
            <a:extLst>
              <a:ext uri="{FF2B5EF4-FFF2-40B4-BE49-F238E27FC236}">
                <a16:creationId xmlns:a16="http://schemas.microsoft.com/office/drawing/2014/main" id="{88C106F3-D4E0-C972-132E-F6D9EB7284DF}"/>
              </a:ext>
            </a:extLst>
          </p:cNvPr>
          <p:cNvSpPr/>
          <p:nvPr/>
        </p:nvSpPr>
        <p:spPr>
          <a:xfrm>
            <a:off x="91182" y="2816986"/>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今回の動画を見てほしい人は，どんな人かな？ </a:t>
            </a:r>
          </a:p>
        </p:txBody>
      </p:sp>
      <p:sp>
        <p:nvSpPr>
          <p:cNvPr id="12" name="正方形/長方形 11">
            <a:extLst>
              <a:ext uri="{FF2B5EF4-FFF2-40B4-BE49-F238E27FC236}">
                <a16:creationId xmlns:a16="http://schemas.microsoft.com/office/drawing/2014/main" id="{6DE4CC75-CA0E-8BBF-6185-62DF89DA212C}"/>
              </a:ext>
            </a:extLst>
          </p:cNvPr>
          <p:cNvSpPr/>
          <p:nvPr/>
        </p:nvSpPr>
        <p:spPr>
          <a:xfrm>
            <a:off x="91182" y="3868232"/>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動画を見てほしい人は，どんな偽・誤情報に，なぜだまされてしまうのかな？</a:t>
            </a:r>
          </a:p>
        </p:txBody>
      </p:sp>
      <p:sp>
        <p:nvSpPr>
          <p:cNvPr id="14" name="テキスト ボックス 13">
            <a:extLst>
              <a:ext uri="{FF2B5EF4-FFF2-40B4-BE49-F238E27FC236}">
                <a16:creationId xmlns:a16="http://schemas.microsoft.com/office/drawing/2014/main" id="{F3121A65-E5EA-4AA3-295B-585B696A9EC4}"/>
              </a:ext>
            </a:extLst>
          </p:cNvPr>
          <p:cNvSpPr txBox="1"/>
          <p:nvPr/>
        </p:nvSpPr>
        <p:spPr>
          <a:xfrm>
            <a:off x="0" y="4947779"/>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ステップ③　解決の方法を考えよう</a:t>
            </a:r>
          </a:p>
        </p:txBody>
      </p:sp>
      <p:sp>
        <p:nvSpPr>
          <p:cNvPr id="15" name="正方形/長方形 14">
            <a:extLst>
              <a:ext uri="{FF2B5EF4-FFF2-40B4-BE49-F238E27FC236}">
                <a16:creationId xmlns:a16="http://schemas.microsoft.com/office/drawing/2014/main" id="{05B83534-6D68-ADE3-0A14-0B5D85F9E191}"/>
              </a:ext>
            </a:extLst>
          </p:cNvPr>
          <p:cNvSpPr/>
          <p:nvPr/>
        </p:nvSpPr>
        <p:spPr>
          <a:xfrm>
            <a:off x="91182" y="5417737"/>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動画を見てほしい人が，偽・誤情報にだまされないためには，どうすればよいかな？</a:t>
            </a:r>
          </a:p>
        </p:txBody>
      </p:sp>
      <p:sp>
        <p:nvSpPr>
          <p:cNvPr id="16" name="テキスト ボックス 15">
            <a:extLst>
              <a:ext uri="{FF2B5EF4-FFF2-40B4-BE49-F238E27FC236}">
                <a16:creationId xmlns:a16="http://schemas.microsoft.com/office/drawing/2014/main" id="{CA87B7A6-496B-FAE3-4B78-ABDF6EC41E13}"/>
              </a:ext>
            </a:extLst>
          </p:cNvPr>
          <p:cNvSpPr txBox="1"/>
          <p:nvPr/>
        </p:nvSpPr>
        <p:spPr>
          <a:xfrm>
            <a:off x="0" y="6464530"/>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ステップ④　制作する動画のポイントを考えよう</a:t>
            </a:r>
          </a:p>
        </p:txBody>
      </p:sp>
      <p:graphicFrame>
        <p:nvGraphicFramePr>
          <p:cNvPr id="17" name="表 16">
            <a:extLst>
              <a:ext uri="{FF2B5EF4-FFF2-40B4-BE49-F238E27FC236}">
                <a16:creationId xmlns:a16="http://schemas.microsoft.com/office/drawing/2014/main" id="{48D85364-2C0A-D737-46F3-0A04E7FFBDE8}"/>
              </a:ext>
            </a:extLst>
          </p:cNvPr>
          <p:cNvGraphicFramePr>
            <a:graphicFrameLocks noGrp="1"/>
          </p:cNvGraphicFramePr>
          <p:nvPr>
            <p:extLst>
              <p:ext uri="{D42A27DB-BD31-4B8C-83A1-F6EECF244321}">
                <p14:modId xmlns:p14="http://schemas.microsoft.com/office/powerpoint/2010/main" val="1815543639"/>
              </p:ext>
            </p:extLst>
          </p:nvPr>
        </p:nvGraphicFramePr>
        <p:xfrm>
          <a:off x="133451" y="7010974"/>
          <a:ext cx="6140291" cy="2297340"/>
        </p:xfrm>
        <a:graphic>
          <a:graphicData uri="http://schemas.openxmlformats.org/drawingml/2006/table">
            <a:tbl>
              <a:tblPr firstRow="1" bandRow="1">
                <a:tableStyleId>{5C22544A-7EE6-4342-B048-85BDC9FD1C3A}</a:tableStyleId>
              </a:tblPr>
              <a:tblGrid>
                <a:gridCol w="1842944">
                  <a:extLst>
                    <a:ext uri="{9D8B030D-6E8A-4147-A177-3AD203B41FA5}">
                      <a16:colId xmlns:a16="http://schemas.microsoft.com/office/drawing/2014/main" val="316812105"/>
                    </a:ext>
                  </a:extLst>
                </a:gridCol>
                <a:gridCol w="4297347">
                  <a:extLst>
                    <a:ext uri="{9D8B030D-6E8A-4147-A177-3AD203B41FA5}">
                      <a16:colId xmlns:a16="http://schemas.microsoft.com/office/drawing/2014/main" val="1347407290"/>
                    </a:ext>
                  </a:extLst>
                </a:gridCol>
              </a:tblGrid>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誰に見てほしいのかな？</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5743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だまされないために，</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一番伝えたいことは？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見る人が興味を持つための工夫は？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上手に情報を伝えるための動画形式は？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プレゼンテーション</a:t>
                      </a:r>
                      <a:r>
                        <a:rPr kumimoji="1" lang="ja-JP" altLang="en-US" sz="1400" baseline="0" dirty="0">
                          <a:latin typeface="UD デジタル 教科書体 NK-B" panose="02020700000000000000" pitchFamily="18" charset="-128"/>
                          <a:ea typeface="UD デジタル 教科書体 NK-B" panose="02020700000000000000" pitchFamily="18" charset="-128"/>
                        </a:rPr>
                        <a:t>　</a:t>
                      </a:r>
                      <a:r>
                        <a:rPr kumimoji="1" lang="ja-JP" altLang="en-US" sz="1400" dirty="0">
                          <a:latin typeface="UD デジタル 教科書体 NK-B" panose="02020700000000000000" pitchFamily="18" charset="-128"/>
                          <a:ea typeface="UD デジタル 教科書体 NK-B" panose="02020700000000000000" pitchFamily="18" charset="-128"/>
                        </a:rPr>
                        <a:t>・　クイズ　・　ドラマ　・　アニメ </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　その他（　　　　　　　　　　　　　　　　　　　　　　　　　　　　　　　）</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82363"/>
                  </a:ext>
                </a:extLst>
              </a:tr>
            </a:tbl>
          </a:graphicData>
        </a:graphic>
      </p:graphicFrame>
      <p:graphicFrame>
        <p:nvGraphicFramePr>
          <p:cNvPr id="18" name="表 17">
            <a:extLst>
              <a:ext uri="{FF2B5EF4-FFF2-40B4-BE49-F238E27FC236}">
                <a16:creationId xmlns:a16="http://schemas.microsoft.com/office/drawing/2014/main" id="{B7A23A50-9CD2-6D77-E502-A26F5BAFC21D}"/>
              </a:ext>
            </a:extLst>
          </p:cNvPr>
          <p:cNvGraphicFramePr>
            <a:graphicFrameLocks noGrp="1"/>
          </p:cNvGraphicFramePr>
          <p:nvPr>
            <p:extLst>
              <p:ext uri="{D42A27DB-BD31-4B8C-83A1-F6EECF244321}">
                <p14:modId xmlns:p14="http://schemas.microsoft.com/office/powerpoint/2010/main" val="2297853025"/>
              </p:ext>
            </p:extLst>
          </p:nvPr>
        </p:nvGraphicFramePr>
        <p:xfrm>
          <a:off x="6564767" y="2816986"/>
          <a:ext cx="6156000" cy="3098946"/>
        </p:xfrm>
        <a:graphic>
          <a:graphicData uri="http://schemas.openxmlformats.org/drawingml/2006/table">
            <a:tbl>
              <a:tblPr firstRow="1" bandRow="1">
                <a:tableStyleId>{5C22544A-7EE6-4342-B048-85BDC9FD1C3A}</a:tableStyleId>
              </a:tblPr>
              <a:tblGrid>
                <a:gridCol w="709462">
                  <a:extLst>
                    <a:ext uri="{9D8B030D-6E8A-4147-A177-3AD203B41FA5}">
                      <a16:colId xmlns:a16="http://schemas.microsoft.com/office/drawing/2014/main" val="316812105"/>
                    </a:ext>
                  </a:extLst>
                </a:gridCol>
                <a:gridCol w="971202">
                  <a:extLst>
                    <a:ext uri="{9D8B030D-6E8A-4147-A177-3AD203B41FA5}">
                      <a16:colId xmlns:a16="http://schemas.microsoft.com/office/drawing/2014/main" val="1347407290"/>
                    </a:ext>
                  </a:extLst>
                </a:gridCol>
                <a:gridCol w="2668352">
                  <a:extLst>
                    <a:ext uri="{9D8B030D-6E8A-4147-A177-3AD203B41FA5}">
                      <a16:colId xmlns:a16="http://schemas.microsoft.com/office/drawing/2014/main" val="1351578227"/>
                    </a:ext>
                  </a:extLst>
                </a:gridCol>
                <a:gridCol w="1806984">
                  <a:extLst>
                    <a:ext uri="{9D8B030D-6E8A-4147-A177-3AD203B41FA5}">
                      <a16:colId xmlns:a16="http://schemas.microsoft.com/office/drawing/2014/main" val="3218412627"/>
                    </a:ext>
                  </a:extLst>
                </a:gridCol>
              </a:tblGrid>
              <a:tr h="324000">
                <a:tc>
                  <a:txBody>
                    <a:bodyPr/>
                    <a:lstStyle/>
                    <a:p>
                      <a:endPar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時間</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内容</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演出の工夫</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17345181"/>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シーン①</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lvl="0" indent="-17780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シーン②</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シーン③</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シーン④</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672222"/>
                  </a:ext>
                </a:extLst>
              </a:tr>
            </a:tbl>
          </a:graphicData>
        </a:graphic>
      </p:graphicFrame>
      <p:sp>
        <p:nvSpPr>
          <p:cNvPr id="21" name="テキスト ボックス 20">
            <a:extLst>
              <a:ext uri="{FF2B5EF4-FFF2-40B4-BE49-F238E27FC236}">
                <a16:creationId xmlns:a16="http://schemas.microsoft.com/office/drawing/2014/main" id="{CA87B7A6-496B-FAE3-4B78-ABDF6EC41E13}"/>
              </a:ext>
            </a:extLst>
          </p:cNvPr>
          <p:cNvSpPr txBox="1"/>
          <p:nvPr/>
        </p:nvSpPr>
        <p:spPr>
          <a:xfrm>
            <a:off x="6606223" y="1356844"/>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動画タイトル</a:t>
            </a:r>
          </a:p>
        </p:txBody>
      </p:sp>
      <p:sp>
        <p:nvSpPr>
          <p:cNvPr id="24" name="テキスト ボックス 23">
            <a:extLst>
              <a:ext uri="{FF2B5EF4-FFF2-40B4-BE49-F238E27FC236}">
                <a16:creationId xmlns:a16="http://schemas.microsoft.com/office/drawing/2014/main" id="{CA87B7A6-496B-FAE3-4B78-ABDF6EC41E13}"/>
              </a:ext>
            </a:extLst>
          </p:cNvPr>
          <p:cNvSpPr txBox="1"/>
          <p:nvPr/>
        </p:nvSpPr>
        <p:spPr>
          <a:xfrm>
            <a:off x="6564767" y="2420165"/>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動画構成</a:t>
            </a:r>
          </a:p>
        </p:txBody>
      </p:sp>
      <p:graphicFrame>
        <p:nvGraphicFramePr>
          <p:cNvPr id="31" name="表 30">
            <a:extLst>
              <a:ext uri="{FF2B5EF4-FFF2-40B4-BE49-F238E27FC236}">
                <a16:creationId xmlns:a16="http://schemas.microsoft.com/office/drawing/2014/main" id="{48D85364-2C0A-D737-46F3-0A04E7FFBDE8}"/>
              </a:ext>
            </a:extLst>
          </p:cNvPr>
          <p:cNvGraphicFramePr>
            <a:graphicFrameLocks noGrp="1"/>
          </p:cNvGraphicFramePr>
          <p:nvPr>
            <p:extLst>
              <p:ext uri="{D42A27DB-BD31-4B8C-83A1-F6EECF244321}">
                <p14:modId xmlns:p14="http://schemas.microsoft.com/office/powerpoint/2010/main" val="3216228552"/>
              </p:ext>
            </p:extLst>
          </p:nvPr>
        </p:nvGraphicFramePr>
        <p:xfrm>
          <a:off x="6556215" y="1732299"/>
          <a:ext cx="6140291" cy="598448"/>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598448">
                <a:tc>
                  <a:txBody>
                    <a:bodyPr/>
                    <a:lstStyle/>
                    <a:p>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33" name="テキスト ボックス 32"/>
          <p:cNvSpPr txBox="1"/>
          <p:nvPr/>
        </p:nvSpPr>
        <p:spPr>
          <a:xfrm>
            <a:off x="6446638" y="7731250"/>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画像や音楽を使う際は利用規約を守って使用した</a:t>
            </a:r>
          </a:p>
        </p:txBody>
      </p:sp>
      <p:sp>
        <p:nvSpPr>
          <p:cNvPr id="25" name="テキスト ボックス 24">
            <a:extLst>
              <a:ext uri="{FF2B5EF4-FFF2-40B4-BE49-F238E27FC236}">
                <a16:creationId xmlns:a16="http://schemas.microsoft.com/office/drawing/2014/main" id="{CA87B7A6-496B-FAE3-4B78-ABDF6EC41E13}"/>
              </a:ext>
            </a:extLst>
          </p:cNvPr>
          <p:cNvSpPr txBox="1"/>
          <p:nvPr/>
        </p:nvSpPr>
        <p:spPr>
          <a:xfrm>
            <a:off x="6446638" y="954789"/>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ステップ⑤　動画の情報をまとめよう</a:t>
            </a:r>
          </a:p>
        </p:txBody>
      </p:sp>
      <p:sp>
        <p:nvSpPr>
          <p:cNvPr id="27" name="テキスト ボックス 26">
            <a:extLst>
              <a:ext uri="{FF2B5EF4-FFF2-40B4-BE49-F238E27FC236}">
                <a16:creationId xmlns:a16="http://schemas.microsoft.com/office/drawing/2014/main" id="{CA87B7A6-496B-FAE3-4B78-ABDF6EC41E13}"/>
              </a:ext>
            </a:extLst>
          </p:cNvPr>
          <p:cNvSpPr txBox="1"/>
          <p:nvPr/>
        </p:nvSpPr>
        <p:spPr>
          <a:xfrm>
            <a:off x="6446638" y="7302378"/>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ステップ⑥　注意事項が守れているか確認しよう</a:t>
            </a:r>
          </a:p>
        </p:txBody>
      </p:sp>
      <p:sp>
        <p:nvSpPr>
          <p:cNvPr id="34" name="テキスト ボックス 33"/>
          <p:cNvSpPr txBox="1"/>
          <p:nvPr/>
        </p:nvSpPr>
        <p:spPr>
          <a:xfrm>
            <a:off x="6446638" y="8086979"/>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参考にした本やサイトは出典を明記した</a:t>
            </a:r>
          </a:p>
        </p:txBody>
      </p:sp>
      <p:sp>
        <p:nvSpPr>
          <p:cNvPr id="35" name="テキスト ボックス 34"/>
          <p:cNvSpPr txBox="1"/>
          <p:nvPr/>
        </p:nvSpPr>
        <p:spPr>
          <a:xfrm>
            <a:off x="6446638" y="8397892"/>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特定の製品や人物、それを想像させるようなものは使用していない</a:t>
            </a:r>
          </a:p>
        </p:txBody>
      </p:sp>
      <p:sp>
        <p:nvSpPr>
          <p:cNvPr id="36" name="テキスト ボックス 35"/>
          <p:cNvSpPr txBox="1"/>
          <p:nvPr/>
        </p:nvSpPr>
        <p:spPr>
          <a:xfrm>
            <a:off x="6446638" y="8705669"/>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動画に映り込んでいる人にできあがった作品を見せ、許可を得た</a:t>
            </a:r>
          </a:p>
        </p:txBody>
      </p:sp>
      <p:sp>
        <p:nvSpPr>
          <p:cNvPr id="37" name="テキスト ボックス 36"/>
          <p:cNvSpPr txBox="1"/>
          <p:nvPr/>
        </p:nvSpPr>
        <p:spPr>
          <a:xfrm>
            <a:off x="6446638" y="9013446"/>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個人が特定できる情報（氏名・所属・住所など）は映り込んでいない</a:t>
            </a:r>
          </a:p>
        </p:txBody>
      </p:sp>
      <p:sp>
        <p:nvSpPr>
          <p:cNvPr id="40" name="テキスト ボックス 39">
            <a:extLst>
              <a:ext uri="{FF2B5EF4-FFF2-40B4-BE49-F238E27FC236}">
                <a16:creationId xmlns:a16="http://schemas.microsoft.com/office/drawing/2014/main" id="{CA87B7A6-496B-FAE3-4B78-ABDF6EC41E13}"/>
              </a:ext>
            </a:extLst>
          </p:cNvPr>
          <p:cNvSpPr txBox="1"/>
          <p:nvPr/>
        </p:nvSpPr>
        <p:spPr>
          <a:xfrm>
            <a:off x="6556215" y="6066202"/>
            <a:ext cx="2436969" cy="307777"/>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参考にした本やサイトの出典</a:t>
            </a:r>
          </a:p>
        </p:txBody>
      </p:sp>
      <p:graphicFrame>
        <p:nvGraphicFramePr>
          <p:cNvPr id="41" name="表 40">
            <a:extLst>
              <a:ext uri="{FF2B5EF4-FFF2-40B4-BE49-F238E27FC236}">
                <a16:creationId xmlns:a16="http://schemas.microsoft.com/office/drawing/2014/main" id="{48D85364-2C0A-D737-46F3-0A04E7FFBDE8}"/>
              </a:ext>
            </a:extLst>
          </p:cNvPr>
          <p:cNvGraphicFramePr>
            <a:graphicFrameLocks noGrp="1"/>
          </p:cNvGraphicFramePr>
          <p:nvPr>
            <p:extLst>
              <p:ext uri="{D42A27DB-BD31-4B8C-83A1-F6EECF244321}">
                <p14:modId xmlns:p14="http://schemas.microsoft.com/office/powerpoint/2010/main" val="4112512541"/>
              </p:ext>
            </p:extLst>
          </p:nvPr>
        </p:nvGraphicFramePr>
        <p:xfrm>
          <a:off x="6556214" y="6462329"/>
          <a:ext cx="6140291" cy="650731"/>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650731">
                <a:tc>
                  <a:txBody>
                    <a:bodyPr/>
                    <a:lstStyle/>
                    <a:p>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Tree>
    <p:extLst>
      <p:ext uri="{BB962C8B-B14F-4D97-AF65-F5344CB8AC3E}">
        <p14:creationId xmlns:p14="http://schemas.microsoft.com/office/powerpoint/2010/main" val="62068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6D13AC8-8A09-0A61-D7AA-46BB0AA03596}"/>
              </a:ext>
            </a:extLst>
          </p:cNvPr>
          <p:cNvPicPr>
            <a:picLocks noChangeAspect="1"/>
          </p:cNvPicPr>
          <p:nvPr/>
        </p:nvPicPr>
        <p:blipFill>
          <a:blip r:embed="rId2"/>
          <a:stretch>
            <a:fillRect/>
          </a:stretch>
        </p:blipFill>
        <p:spPr>
          <a:xfrm>
            <a:off x="1831075" y="2617687"/>
            <a:ext cx="9139450" cy="6854587"/>
          </a:xfrm>
          <a:prstGeom prst="rect">
            <a:avLst/>
          </a:prstGeom>
          <a:ln w="28575">
            <a:solidFill>
              <a:schemeClr val="tx1"/>
            </a:solidFill>
          </a:ln>
        </p:spPr>
      </p:pic>
      <p:sp>
        <p:nvSpPr>
          <p:cNvPr id="5" name="正方形/長方形 4"/>
          <p:cNvSpPr/>
          <p:nvPr/>
        </p:nvSpPr>
        <p:spPr>
          <a:xfrm>
            <a:off x="145915" y="217654"/>
            <a:ext cx="12509770" cy="2215210"/>
          </a:xfrm>
          <a:prstGeom prst="rect">
            <a:avLst/>
          </a:prstGeom>
          <a:solidFill>
            <a:schemeClr val="accent6">
              <a:lumMod val="20000"/>
              <a:lumOff val="80000"/>
            </a:schemeClr>
          </a:solidFill>
          <a:ln w="38100">
            <a:solidFill>
              <a:schemeClr val="accent6">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dirty="0">
                <a:latin typeface="UD デジタル 教科書体 NK-B" panose="02020700000000000000" pitchFamily="18" charset="-128"/>
                <a:ea typeface="UD デジタル 教科書体 NK-B" panose="02020700000000000000" pitchFamily="18" charset="-128"/>
              </a:rPr>
              <a:t>　</a:t>
            </a:r>
            <a:endParaRPr kumimoji="1" lang="en-US" altLang="ja-JP" sz="1100"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・本ワークシートに関しましては、動画作品とあわせてご提出いただくようお願いいたします（ファイル形式は自由）</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・端末を用いた編集、印刷をしての書き込み等でお使いください</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・抽選結果連絡時に作品番号をご連絡しますので、各ワークシート右上にご記入いただくようお願いいたします</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・児童生徒の発達段階等を踏まえ、テーマの表記や設問の内容等を変更することも可能となります（参考：記入例③）</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・「動画構成」に関しましては、作品に応じてシーン数を変更していただいてかまいません（参考：記入例①）</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・優秀作品は一般公開されることを考慮し、児童生徒に「ステップ⑥」をしっかり確認していただくようお願いします</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・偽・誤情報に関して調べる時間を設けることが難しい場合は、「参考：学習コンテンツ等一覧」を活用ください</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9" name="四角形: 角を丸くする 22">
            <a:extLst>
              <a:ext uri="{FF2B5EF4-FFF2-40B4-BE49-F238E27FC236}">
                <a16:creationId xmlns:a16="http://schemas.microsoft.com/office/drawing/2014/main" id="{A3A1B4A9-91FD-218E-A66C-2FEB99C5BE58}"/>
              </a:ext>
            </a:extLst>
          </p:cNvPr>
          <p:cNvSpPr/>
          <p:nvPr/>
        </p:nvSpPr>
        <p:spPr>
          <a:xfrm>
            <a:off x="107004" y="5488933"/>
            <a:ext cx="2395494" cy="841029"/>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評価の項目①課題の設定・分析</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伝えたいターゲットを意識して，問題を分析し，課題とその背景・原因を的確に分析している。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0" name="四角形: 角を丸くする 22">
            <a:extLst>
              <a:ext uri="{FF2B5EF4-FFF2-40B4-BE49-F238E27FC236}">
                <a16:creationId xmlns:a16="http://schemas.microsoft.com/office/drawing/2014/main" id="{E52E57EB-FB5B-76D5-112E-F6360240AEAD}"/>
              </a:ext>
            </a:extLst>
          </p:cNvPr>
          <p:cNvSpPr/>
          <p:nvPr/>
        </p:nvSpPr>
        <p:spPr>
          <a:xfrm>
            <a:off x="107004" y="6687559"/>
            <a:ext cx="2395494" cy="841029"/>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評価の項目②解決方法</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伝えたいターゲットを意識して，課題解決に向け、適切な改善方法を示している。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1" name="四角形: 角を丸くする 20">
            <a:extLst>
              <a:ext uri="{FF2B5EF4-FFF2-40B4-BE49-F238E27FC236}">
                <a16:creationId xmlns:a16="http://schemas.microsoft.com/office/drawing/2014/main" id="{4829B4A1-3FC7-2044-92A9-C5005F848CC3}"/>
              </a:ext>
            </a:extLst>
          </p:cNvPr>
          <p:cNvSpPr/>
          <p:nvPr/>
        </p:nvSpPr>
        <p:spPr>
          <a:xfrm>
            <a:off x="10567685" y="4286475"/>
            <a:ext cx="2088000" cy="852768"/>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評価の項目③構成</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構成視聴者に分かりやすい内容、共感を呼ぶ内容で構成できている。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2" name="四角形: 角を丸くする 23">
            <a:extLst>
              <a:ext uri="{FF2B5EF4-FFF2-40B4-BE49-F238E27FC236}">
                <a16:creationId xmlns:a16="http://schemas.microsoft.com/office/drawing/2014/main" id="{020E8EF7-A4B1-C2ED-CE1E-6CFA34E1295B}"/>
              </a:ext>
            </a:extLst>
          </p:cNvPr>
          <p:cNvSpPr/>
          <p:nvPr/>
        </p:nvSpPr>
        <p:spPr>
          <a:xfrm>
            <a:off x="10567685" y="5230398"/>
            <a:ext cx="2088000" cy="852768"/>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評価の項目④表現</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はじめてみる視聴者が興味を持つように動画の表現が工夫できている。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3" name="四角形: 角を丸くする 24">
            <a:extLst>
              <a:ext uri="{FF2B5EF4-FFF2-40B4-BE49-F238E27FC236}">
                <a16:creationId xmlns:a16="http://schemas.microsoft.com/office/drawing/2014/main" id="{F815D8B1-CD44-43EA-40EE-40980D6D278B}"/>
              </a:ext>
            </a:extLst>
          </p:cNvPr>
          <p:cNvSpPr/>
          <p:nvPr/>
        </p:nvSpPr>
        <p:spPr>
          <a:xfrm>
            <a:off x="10567685" y="6174320"/>
            <a:ext cx="2088000" cy="852768"/>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評価の項目⑤有効性</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視聴者の役に立ち、実効性のある効果的な内容になっている。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4" name="四角形: 角を丸くする 24">
            <a:extLst>
              <a:ext uri="{FF2B5EF4-FFF2-40B4-BE49-F238E27FC236}">
                <a16:creationId xmlns:a16="http://schemas.microsoft.com/office/drawing/2014/main" id="{D8660E07-64A3-E198-34A3-25C1C802850D}"/>
              </a:ext>
            </a:extLst>
          </p:cNvPr>
          <p:cNvSpPr/>
          <p:nvPr/>
        </p:nvSpPr>
        <p:spPr>
          <a:xfrm>
            <a:off x="10567685" y="7841025"/>
            <a:ext cx="2088000" cy="670055"/>
          </a:xfrm>
          <a:prstGeom prst="roundRect">
            <a:avLst/>
          </a:prstGeom>
          <a:solidFill>
            <a:srgbClr val="C00000"/>
          </a:solidFill>
          <a:ln/>
        </p:spPr>
        <p:style>
          <a:lnRef idx="1">
            <a:schemeClr val="accent2"/>
          </a:lnRef>
          <a:fillRef idx="3">
            <a:schemeClr val="accent2"/>
          </a:fillRef>
          <a:effectRef idx="2">
            <a:schemeClr val="accent2"/>
          </a:effectRef>
          <a:fontRef idx="minor">
            <a:schemeClr val="lt1"/>
          </a:fontRef>
        </p:style>
        <p:txBody>
          <a:bodyPr rtlCol="0" anchor="ctr"/>
          <a:lstStyle/>
          <a:p>
            <a:r>
              <a:rPr kumimoji="1" lang="ja-JP" altLang="en-US" sz="1200" dirty="0">
                <a:latin typeface="UD デジタル 教科書体 NK-B" panose="02020700000000000000" pitchFamily="18" charset="-128"/>
                <a:ea typeface="UD デジタル 教科書体 NK-B" panose="02020700000000000000" pitchFamily="18" charset="-128"/>
              </a:rPr>
              <a:t>動画公開にあたり、児童生徒に</a:t>
            </a:r>
            <a:r>
              <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遵守</a:t>
            </a:r>
            <a:r>
              <a:rPr kumimoji="1" lang="ja-JP" altLang="en-US" sz="1200" dirty="0">
                <a:latin typeface="UD デジタル 教科書体 NK-B" panose="02020700000000000000" pitchFamily="18" charset="-128"/>
                <a:ea typeface="UD デジタル 教科書体 NK-B" panose="02020700000000000000" pitchFamily="18" charset="-128"/>
              </a:rPr>
              <a:t>いただきたい事項</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38911" y="32831"/>
            <a:ext cx="2789747" cy="38910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ワークシートに関する補足</a:t>
            </a:r>
          </a:p>
        </p:txBody>
      </p:sp>
    </p:spTree>
    <p:extLst>
      <p:ext uri="{BB962C8B-B14F-4D97-AF65-F5344CB8AC3E}">
        <p14:creationId xmlns:p14="http://schemas.microsoft.com/office/powerpoint/2010/main" val="276998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080C9D-02C8-5FEB-D9BD-41F90323F365}"/>
              </a:ext>
            </a:extLst>
          </p:cNvPr>
          <p:cNvSpPr txBox="1"/>
          <p:nvPr/>
        </p:nvSpPr>
        <p:spPr>
          <a:xfrm>
            <a:off x="0" y="-7705"/>
            <a:ext cx="12801600" cy="470257"/>
          </a:xfrm>
          <a:prstGeom prst="rect">
            <a:avLst/>
          </a:prstGeom>
          <a:solidFill>
            <a:srgbClr val="0070C0"/>
          </a:solidFill>
        </p:spPr>
        <p:txBody>
          <a:bodyPr wrap="square">
            <a:spAutoFit/>
          </a:bodyPr>
          <a:lstStyle/>
          <a:p>
            <a:pPr>
              <a:lnSpc>
                <a:spcPct val="150000"/>
              </a:lnSpc>
            </a:pP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情報モラルの輪を広げようプロジェクト　～キミの動画でみんなをリード！～　動画作成のためのワークシート</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0477500" y="15288"/>
            <a:ext cx="2243265" cy="383503"/>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8626" tIns="44313" rIns="88626" bIns="44313" numCol="1" spcCol="0" rtlCol="0" fromWordArt="0" anchor="ctr" anchorCtr="0" forceAA="0" compatLnSpc="1">
            <a:prstTxWarp prst="textNoShape">
              <a:avLst/>
            </a:prstTxWarp>
            <a:noAutofit/>
          </a:bodyPr>
          <a:lstStyle/>
          <a:p>
            <a:pPr algn="ctr"/>
            <a:r>
              <a:rPr lang="ja-JP" altLang="en-US" sz="1357" dirty="0"/>
              <a:t>作品番号：●●</a:t>
            </a:r>
            <a:r>
              <a:rPr lang="en-US" altLang="ja-JP" sz="1357" dirty="0"/>
              <a:t>-</a:t>
            </a:r>
            <a:r>
              <a:rPr lang="ja-JP" altLang="en-US" sz="1357" dirty="0"/>
              <a:t>●●●●</a:t>
            </a:r>
          </a:p>
        </p:txBody>
      </p:sp>
      <p:sp>
        <p:nvSpPr>
          <p:cNvPr id="4" name="テキスト ボックス 3">
            <a:extLst>
              <a:ext uri="{FF2B5EF4-FFF2-40B4-BE49-F238E27FC236}">
                <a16:creationId xmlns:a16="http://schemas.microsoft.com/office/drawing/2014/main" id="{50431827-7EDD-ED71-294E-DE6E7045714D}"/>
              </a:ext>
            </a:extLst>
          </p:cNvPr>
          <p:cNvSpPr txBox="1"/>
          <p:nvPr/>
        </p:nvSpPr>
        <p:spPr>
          <a:xfrm>
            <a:off x="0" y="459350"/>
            <a:ext cx="7825622" cy="370743"/>
          </a:xfrm>
          <a:prstGeom prst="rect">
            <a:avLst/>
          </a:prstGeom>
          <a:solidFill>
            <a:schemeClr val="accent4">
              <a:lumMod val="20000"/>
              <a:lumOff val="80000"/>
            </a:schemeClr>
          </a:solidFill>
          <a:ln w="38100">
            <a:noFill/>
          </a:ln>
        </p:spPr>
        <p:txBody>
          <a:bodyPr wrap="square">
            <a:spAutoFit/>
          </a:bodyPr>
          <a:lstStyle/>
          <a:p>
            <a:r>
              <a:rPr lang="ja-JP" altLang="en-US" sz="1809" dirty="0">
                <a:latin typeface="UD デジタル 教科書体 NK-B" panose="02020700000000000000" pitchFamily="18" charset="-128"/>
                <a:ea typeface="UD デジタル 教科書体 NK-B" panose="02020700000000000000" pitchFamily="18" charset="-128"/>
              </a:rPr>
              <a:t>テーマ：日常生活で偽・誤情報に騙されないために、どのようにすればよいか</a:t>
            </a:r>
          </a:p>
        </p:txBody>
      </p:sp>
      <p:cxnSp>
        <p:nvCxnSpPr>
          <p:cNvPr id="6" name="直線コネクタ 5"/>
          <p:cNvCxnSpPr/>
          <p:nvPr/>
        </p:nvCxnSpPr>
        <p:spPr>
          <a:xfrm flipH="1">
            <a:off x="6410528" y="953354"/>
            <a:ext cx="8901" cy="8667302"/>
          </a:xfrm>
          <a:prstGeom prst="line">
            <a:avLst/>
          </a:prstGeom>
          <a:ln w="19050"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テキスト ボックス 6">
            <a:extLst>
              <a:ext uri="{FF2B5EF4-FFF2-40B4-BE49-F238E27FC236}">
                <a16:creationId xmlns:a16="http://schemas.microsoft.com/office/drawing/2014/main" id="{F3121A65-E5EA-4AA3-295B-585B696A9EC4}"/>
              </a:ext>
            </a:extLst>
          </p:cNvPr>
          <p:cNvSpPr txBox="1"/>
          <p:nvPr/>
        </p:nvSpPr>
        <p:spPr>
          <a:xfrm>
            <a:off x="0" y="942358"/>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ステップ①　まずは偽・誤情報を調べてみよう</a:t>
            </a:r>
          </a:p>
        </p:txBody>
      </p:sp>
      <p:sp>
        <p:nvSpPr>
          <p:cNvPr id="8" name="正方形/長方形 7">
            <a:extLst>
              <a:ext uri="{FF2B5EF4-FFF2-40B4-BE49-F238E27FC236}">
                <a16:creationId xmlns:a16="http://schemas.microsoft.com/office/drawing/2014/main" id="{05B83534-6D68-ADE3-0A14-0B5D85F9E191}"/>
              </a:ext>
            </a:extLst>
          </p:cNvPr>
          <p:cNvSpPr/>
          <p:nvPr/>
        </p:nvSpPr>
        <p:spPr>
          <a:xfrm>
            <a:off x="91182" y="1340398"/>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日常生活で，どのような偽・誤情報があるかな？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友だちの「今日の給食ってプリンだって」というチャット</a:t>
            </a:r>
          </a:p>
          <a:p>
            <a:endParaRPr lang="ja-JP" altLang="en-US" sz="13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E9085C0D-4F72-6254-F91E-CFA7443EC24F}"/>
              </a:ext>
            </a:extLst>
          </p:cNvPr>
          <p:cNvSpPr txBox="1"/>
          <p:nvPr/>
        </p:nvSpPr>
        <p:spPr>
          <a:xfrm>
            <a:off x="0" y="2378816"/>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ステップ②　動画を見てほしい人を意識して，分析しよう</a:t>
            </a:r>
          </a:p>
        </p:txBody>
      </p:sp>
      <p:sp>
        <p:nvSpPr>
          <p:cNvPr id="11" name="正方形/長方形 10">
            <a:extLst>
              <a:ext uri="{FF2B5EF4-FFF2-40B4-BE49-F238E27FC236}">
                <a16:creationId xmlns:a16="http://schemas.microsoft.com/office/drawing/2014/main" id="{88C106F3-D4E0-C972-132E-F6D9EB7284DF}"/>
              </a:ext>
            </a:extLst>
          </p:cNvPr>
          <p:cNvSpPr/>
          <p:nvPr/>
        </p:nvSpPr>
        <p:spPr>
          <a:xfrm>
            <a:off x="91182" y="2816986"/>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今回の動画を見てほしい人は，どんな人かな？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部活動の友達 </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a:t>
            </a:r>
          </a:p>
        </p:txBody>
      </p:sp>
      <p:sp>
        <p:nvSpPr>
          <p:cNvPr id="12" name="正方形/長方形 11">
            <a:extLst>
              <a:ext uri="{FF2B5EF4-FFF2-40B4-BE49-F238E27FC236}">
                <a16:creationId xmlns:a16="http://schemas.microsoft.com/office/drawing/2014/main" id="{6DE4CC75-CA0E-8BBF-6185-62DF89DA212C}"/>
              </a:ext>
            </a:extLst>
          </p:cNvPr>
          <p:cNvSpPr/>
          <p:nvPr/>
        </p:nvSpPr>
        <p:spPr>
          <a:xfrm>
            <a:off x="91182" y="3868232"/>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動画を見てほしい人は，どんな偽・誤情報に，なぜだまされてしまうのかな？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部活の集合時間に関する情報に関して、普段は情報を間違えない人からの情報だとだまされてしまう</a:t>
            </a:r>
          </a:p>
        </p:txBody>
      </p:sp>
      <p:sp>
        <p:nvSpPr>
          <p:cNvPr id="14" name="テキスト ボックス 13">
            <a:extLst>
              <a:ext uri="{FF2B5EF4-FFF2-40B4-BE49-F238E27FC236}">
                <a16:creationId xmlns:a16="http://schemas.microsoft.com/office/drawing/2014/main" id="{F3121A65-E5EA-4AA3-295B-585B696A9EC4}"/>
              </a:ext>
            </a:extLst>
          </p:cNvPr>
          <p:cNvSpPr txBox="1"/>
          <p:nvPr/>
        </p:nvSpPr>
        <p:spPr>
          <a:xfrm>
            <a:off x="0" y="4947779"/>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ステップ③　解決の方法を考えよう</a:t>
            </a:r>
          </a:p>
        </p:txBody>
      </p:sp>
      <p:sp>
        <p:nvSpPr>
          <p:cNvPr id="15" name="正方形/長方形 14">
            <a:extLst>
              <a:ext uri="{FF2B5EF4-FFF2-40B4-BE49-F238E27FC236}">
                <a16:creationId xmlns:a16="http://schemas.microsoft.com/office/drawing/2014/main" id="{05B83534-6D68-ADE3-0A14-0B5D85F9E191}"/>
              </a:ext>
            </a:extLst>
          </p:cNvPr>
          <p:cNvSpPr/>
          <p:nvPr/>
        </p:nvSpPr>
        <p:spPr>
          <a:xfrm>
            <a:off x="91182" y="5417737"/>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動画を見てほしい人が，偽・誤情報にだまされないためには，どうすればよいかな？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正しい情報の発信源（部活動のチャットにおける先生の投稿）を確認する</a:t>
            </a:r>
          </a:p>
          <a:p>
            <a:endParaRPr lang="ja-JP" altLang="en-US" sz="13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a:extLst>
              <a:ext uri="{FF2B5EF4-FFF2-40B4-BE49-F238E27FC236}">
                <a16:creationId xmlns:a16="http://schemas.microsoft.com/office/drawing/2014/main" id="{CA87B7A6-496B-FAE3-4B78-ABDF6EC41E13}"/>
              </a:ext>
            </a:extLst>
          </p:cNvPr>
          <p:cNvSpPr txBox="1"/>
          <p:nvPr/>
        </p:nvSpPr>
        <p:spPr>
          <a:xfrm>
            <a:off x="0" y="6464530"/>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ステップ④　制作する動画のポイントを考えよう</a:t>
            </a:r>
          </a:p>
        </p:txBody>
      </p:sp>
      <p:graphicFrame>
        <p:nvGraphicFramePr>
          <p:cNvPr id="17" name="表 16">
            <a:extLst>
              <a:ext uri="{FF2B5EF4-FFF2-40B4-BE49-F238E27FC236}">
                <a16:creationId xmlns:a16="http://schemas.microsoft.com/office/drawing/2014/main" id="{48D85364-2C0A-D737-46F3-0A04E7FFBDE8}"/>
              </a:ext>
            </a:extLst>
          </p:cNvPr>
          <p:cNvGraphicFramePr>
            <a:graphicFrameLocks noGrp="1"/>
          </p:cNvGraphicFramePr>
          <p:nvPr/>
        </p:nvGraphicFramePr>
        <p:xfrm>
          <a:off x="133451" y="7010974"/>
          <a:ext cx="6140291" cy="2297340"/>
        </p:xfrm>
        <a:graphic>
          <a:graphicData uri="http://schemas.openxmlformats.org/drawingml/2006/table">
            <a:tbl>
              <a:tblPr firstRow="1" bandRow="1">
                <a:tableStyleId>{5C22544A-7EE6-4342-B048-85BDC9FD1C3A}</a:tableStyleId>
              </a:tblPr>
              <a:tblGrid>
                <a:gridCol w="1842944">
                  <a:extLst>
                    <a:ext uri="{9D8B030D-6E8A-4147-A177-3AD203B41FA5}">
                      <a16:colId xmlns:a16="http://schemas.microsoft.com/office/drawing/2014/main" val="316812105"/>
                    </a:ext>
                  </a:extLst>
                </a:gridCol>
                <a:gridCol w="4297347">
                  <a:extLst>
                    <a:ext uri="{9D8B030D-6E8A-4147-A177-3AD203B41FA5}">
                      <a16:colId xmlns:a16="http://schemas.microsoft.com/office/drawing/2014/main" val="1347407290"/>
                    </a:ext>
                  </a:extLst>
                </a:gridCol>
              </a:tblGrid>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誰に見てほしいのかな？</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部活動の友達</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5743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だまされないために，</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一番伝えたいことは？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正しい情報の発信源を確認しよう</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見る人が興味を持つための工夫は？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クイズを取り入れる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上手に情報を伝えるための動画形式は？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プレゼンテーション</a:t>
                      </a:r>
                      <a:r>
                        <a:rPr kumimoji="1" lang="ja-JP" altLang="en-US" sz="1400" baseline="0" dirty="0">
                          <a:latin typeface="UD デジタル 教科書体 NK-B" panose="02020700000000000000" pitchFamily="18" charset="-128"/>
                          <a:ea typeface="UD デジタル 教科書体 NK-B" panose="02020700000000000000" pitchFamily="18" charset="-128"/>
                        </a:rPr>
                        <a:t>　</a:t>
                      </a:r>
                      <a:r>
                        <a:rPr kumimoji="1" lang="ja-JP" altLang="en-US" sz="1400" dirty="0">
                          <a:latin typeface="UD デジタル 教科書体 NK-B" panose="02020700000000000000" pitchFamily="18" charset="-128"/>
                          <a:ea typeface="UD デジタル 教科書体 NK-B" panose="02020700000000000000" pitchFamily="18" charset="-128"/>
                        </a:rPr>
                        <a:t>・　クイズ　・　ドラマ　・　アニメ </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　その他（　　　　　　　　　　　　　　　　　　　　　　　　　　　　　　　）</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82363"/>
                  </a:ext>
                </a:extLst>
              </a:tr>
            </a:tbl>
          </a:graphicData>
        </a:graphic>
      </p:graphicFrame>
      <p:graphicFrame>
        <p:nvGraphicFramePr>
          <p:cNvPr id="18" name="表 17">
            <a:extLst>
              <a:ext uri="{FF2B5EF4-FFF2-40B4-BE49-F238E27FC236}">
                <a16:creationId xmlns:a16="http://schemas.microsoft.com/office/drawing/2014/main" id="{B7A23A50-9CD2-6D77-E502-A26F5BAFC21D}"/>
              </a:ext>
            </a:extLst>
          </p:cNvPr>
          <p:cNvGraphicFramePr>
            <a:graphicFrameLocks noGrp="1"/>
          </p:cNvGraphicFramePr>
          <p:nvPr/>
        </p:nvGraphicFramePr>
        <p:xfrm>
          <a:off x="6564767" y="2816986"/>
          <a:ext cx="6156000" cy="3208082"/>
        </p:xfrm>
        <a:graphic>
          <a:graphicData uri="http://schemas.openxmlformats.org/drawingml/2006/table">
            <a:tbl>
              <a:tblPr firstRow="1" bandRow="1">
                <a:tableStyleId>{5C22544A-7EE6-4342-B048-85BDC9FD1C3A}</a:tableStyleId>
              </a:tblPr>
              <a:tblGrid>
                <a:gridCol w="709462">
                  <a:extLst>
                    <a:ext uri="{9D8B030D-6E8A-4147-A177-3AD203B41FA5}">
                      <a16:colId xmlns:a16="http://schemas.microsoft.com/office/drawing/2014/main" val="316812105"/>
                    </a:ext>
                  </a:extLst>
                </a:gridCol>
                <a:gridCol w="971202">
                  <a:extLst>
                    <a:ext uri="{9D8B030D-6E8A-4147-A177-3AD203B41FA5}">
                      <a16:colId xmlns:a16="http://schemas.microsoft.com/office/drawing/2014/main" val="1347407290"/>
                    </a:ext>
                  </a:extLst>
                </a:gridCol>
                <a:gridCol w="2668352">
                  <a:extLst>
                    <a:ext uri="{9D8B030D-6E8A-4147-A177-3AD203B41FA5}">
                      <a16:colId xmlns:a16="http://schemas.microsoft.com/office/drawing/2014/main" val="1351578227"/>
                    </a:ext>
                  </a:extLst>
                </a:gridCol>
                <a:gridCol w="1806984">
                  <a:extLst>
                    <a:ext uri="{9D8B030D-6E8A-4147-A177-3AD203B41FA5}">
                      <a16:colId xmlns:a16="http://schemas.microsoft.com/office/drawing/2014/main" val="3218412627"/>
                    </a:ext>
                  </a:extLst>
                </a:gridCol>
              </a:tblGrid>
              <a:tr h="358863">
                <a:tc>
                  <a:txBody>
                    <a:bodyPr/>
                    <a:lstStyle/>
                    <a:p>
                      <a:endPar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時間</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内容</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演出の工夫</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17345181"/>
                  </a:ext>
                </a:extLst>
              </a:tr>
              <a:tr h="549416">
                <a:tc>
                  <a:txBody>
                    <a:bodyPr/>
                    <a:lstStyle/>
                    <a:p>
                      <a:pPr algn="ct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シーン①</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lvl="0" indent="-17780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部活に遅刻して友達に迷惑をかける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BGM</a:t>
                      </a: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の挿入</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647472">
                <a:tc>
                  <a:txBody>
                    <a:bodyPr/>
                    <a:lstStyle/>
                    <a:p>
                      <a:pPr algn="ct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シーン②</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20</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なぜ時間を間違えたのか回想</a:t>
                      </a:r>
                      <a:endPar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endParaRPr>
                    </a:p>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友だちの口頭の情報が誤っていた</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endPar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549416">
                <a:tc>
                  <a:txBody>
                    <a:bodyPr/>
                    <a:lstStyle/>
                    <a:p>
                      <a:pPr algn="ct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シーン③</a:t>
                      </a:r>
                      <a:endParaRPr kumimoji="1" lang="en-US" altLang="ja-JP" sz="11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10</a:t>
                      </a: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どうすれば良かったのかクイズを出題</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時間を止めてクイズに答えてもらう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549416">
                <a:tc>
                  <a:txBody>
                    <a:bodyPr/>
                    <a:lstStyle/>
                    <a:p>
                      <a:pPr algn="ct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シーン④</a:t>
                      </a:r>
                      <a:endParaRPr kumimoji="1" lang="en-US" altLang="ja-JP" sz="11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クイズの正解発表</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解説画像を挿入</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8190261"/>
                  </a:ext>
                </a:extLst>
              </a:tr>
              <a:tr h="549416">
                <a:tc>
                  <a:txBody>
                    <a:bodyPr/>
                    <a:lstStyle/>
                    <a:p>
                      <a:pPr algn="ct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シーン⑤</a:t>
                      </a:r>
                      <a:endParaRPr kumimoji="1" lang="en-US" altLang="ja-JP" sz="11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次からの注意事項をまとめる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endPar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672222"/>
                  </a:ext>
                </a:extLst>
              </a:tr>
            </a:tbl>
          </a:graphicData>
        </a:graphic>
      </p:graphicFrame>
      <p:sp>
        <p:nvSpPr>
          <p:cNvPr id="21" name="テキスト ボックス 20">
            <a:extLst>
              <a:ext uri="{FF2B5EF4-FFF2-40B4-BE49-F238E27FC236}">
                <a16:creationId xmlns:a16="http://schemas.microsoft.com/office/drawing/2014/main" id="{CA87B7A6-496B-FAE3-4B78-ABDF6EC41E13}"/>
              </a:ext>
            </a:extLst>
          </p:cNvPr>
          <p:cNvSpPr txBox="1"/>
          <p:nvPr/>
        </p:nvSpPr>
        <p:spPr>
          <a:xfrm>
            <a:off x="6606223" y="1356844"/>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動画タイトル</a:t>
            </a:r>
          </a:p>
        </p:txBody>
      </p:sp>
      <p:sp>
        <p:nvSpPr>
          <p:cNvPr id="24" name="テキスト ボックス 23">
            <a:extLst>
              <a:ext uri="{FF2B5EF4-FFF2-40B4-BE49-F238E27FC236}">
                <a16:creationId xmlns:a16="http://schemas.microsoft.com/office/drawing/2014/main" id="{CA87B7A6-496B-FAE3-4B78-ABDF6EC41E13}"/>
              </a:ext>
            </a:extLst>
          </p:cNvPr>
          <p:cNvSpPr txBox="1"/>
          <p:nvPr/>
        </p:nvSpPr>
        <p:spPr>
          <a:xfrm>
            <a:off x="6564767" y="2420165"/>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動画構成</a:t>
            </a:r>
          </a:p>
        </p:txBody>
      </p:sp>
      <p:graphicFrame>
        <p:nvGraphicFramePr>
          <p:cNvPr id="31" name="表 30">
            <a:extLst>
              <a:ext uri="{FF2B5EF4-FFF2-40B4-BE49-F238E27FC236}">
                <a16:creationId xmlns:a16="http://schemas.microsoft.com/office/drawing/2014/main" id="{48D85364-2C0A-D737-46F3-0A04E7FFBDE8}"/>
              </a:ext>
            </a:extLst>
          </p:cNvPr>
          <p:cNvGraphicFramePr>
            <a:graphicFrameLocks noGrp="1"/>
          </p:cNvGraphicFramePr>
          <p:nvPr/>
        </p:nvGraphicFramePr>
        <p:xfrm>
          <a:off x="6556215" y="1732299"/>
          <a:ext cx="6140291" cy="598448"/>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59844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誰が言った話なのか確認しよう！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33" name="テキスト ボックス 32"/>
          <p:cNvSpPr txBox="1"/>
          <p:nvPr/>
        </p:nvSpPr>
        <p:spPr>
          <a:xfrm>
            <a:off x="6446638" y="7731250"/>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画像や音楽を使う際は利用規約を守って使用した</a:t>
            </a:r>
          </a:p>
        </p:txBody>
      </p:sp>
      <p:sp>
        <p:nvSpPr>
          <p:cNvPr id="25" name="テキスト ボックス 24">
            <a:extLst>
              <a:ext uri="{FF2B5EF4-FFF2-40B4-BE49-F238E27FC236}">
                <a16:creationId xmlns:a16="http://schemas.microsoft.com/office/drawing/2014/main" id="{CA87B7A6-496B-FAE3-4B78-ABDF6EC41E13}"/>
              </a:ext>
            </a:extLst>
          </p:cNvPr>
          <p:cNvSpPr txBox="1"/>
          <p:nvPr/>
        </p:nvSpPr>
        <p:spPr>
          <a:xfrm>
            <a:off x="6446638" y="954789"/>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ステップ⑤　動画の情報をまとめよう</a:t>
            </a:r>
          </a:p>
        </p:txBody>
      </p:sp>
      <p:sp>
        <p:nvSpPr>
          <p:cNvPr id="27" name="テキスト ボックス 26">
            <a:extLst>
              <a:ext uri="{FF2B5EF4-FFF2-40B4-BE49-F238E27FC236}">
                <a16:creationId xmlns:a16="http://schemas.microsoft.com/office/drawing/2014/main" id="{CA87B7A6-496B-FAE3-4B78-ABDF6EC41E13}"/>
              </a:ext>
            </a:extLst>
          </p:cNvPr>
          <p:cNvSpPr txBox="1"/>
          <p:nvPr/>
        </p:nvSpPr>
        <p:spPr>
          <a:xfrm>
            <a:off x="6446638" y="7302378"/>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ステップ⑥　注意事項が守れているか確認しよう</a:t>
            </a:r>
          </a:p>
        </p:txBody>
      </p:sp>
      <p:sp>
        <p:nvSpPr>
          <p:cNvPr id="34" name="テキスト ボックス 33"/>
          <p:cNvSpPr txBox="1"/>
          <p:nvPr/>
        </p:nvSpPr>
        <p:spPr>
          <a:xfrm>
            <a:off x="6446638" y="8086979"/>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参考にした本やサイトは出典を明記した</a:t>
            </a:r>
          </a:p>
        </p:txBody>
      </p:sp>
      <p:sp>
        <p:nvSpPr>
          <p:cNvPr id="35" name="テキスト ボックス 34"/>
          <p:cNvSpPr txBox="1"/>
          <p:nvPr/>
        </p:nvSpPr>
        <p:spPr>
          <a:xfrm>
            <a:off x="6446638" y="8397892"/>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特定の製品や人物、それを想像させるようなものは使用していない</a:t>
            </a:r>
          </a:p>
        </p:txBody>
      </p:sp>
      <p:sp>
        <p:nvSpPr>
          <p:cNvPr id="36" name="テキスト ボックス 35"/>
          <p:cNvSpPr txBox="1"/>
          <p:nvPr/>
        </p:nvSpPr>
        <p:spPr>
          <a:xfrm>
            <a:off x="6446638" y="8705669"/>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動画に映り込んでいる人にできあがった作品を見せ、許可を得た</a:t>
            </a:r>
          </a:p>
        </p:txBody>
      </p:sp>
      <p:sp>
        <p:nvSpPr>
          <p:cNvPr id="37" name="テキスト ボックス 36"/>
          <p:cNvSpPr txBox="1"/>
          <p:nvPr/>
        </p:nvSpPr>
        <p:spPr>
          <a:xfrm>
            <a:off x="6446638" y="9013446"/>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個人が特定できる情報（氏名・所属・住所など）は映り込んでいない</a:t>
            </a:r>
          </a:p>
        </p:txBody>
      </p:sp>
      <p:sp>
        <p:nvSpPr>
          <p:cNvPr id="40" name="テキスト ボックス 39">
            <a:extLst>
              <a:ext uri="{FF2B5EF4-FFF2-40B4-BE49-F238E27FC236}">
                <a16:creationId xmlns:a16="http://schemas.microsoft.com/office/drawing/2014/main" id="{CA87B7A6-496B-FAE3-4B78-ABDF6EC41E13}"/>
              </a:ext>
            </a:extLst>
          </p:cNvPr>
          <p:cNvSpPr txBox="1"/>
          <p:nvPr/>
        </p:nvSpPr>
        <p:spPr>
          <a:xfrm>
            <a:off x="6556215" y="6066202"/>
            <a:ext cx="2436969" cy="307777"/>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参考にした本やサイトの出典</a:t>
            </a:r>
          </a:p>
        </p:txBody>
      </p:sp>
      <p:graphicFrame>
        <p:nvGraphicFramePr>
          <p:cNvPr id="41" name="表 40">
            <a:extLst>
              <a:ext uri="{FF2B5EF4-FFF2-40B4-BE49-F238E27FC236}">
                <a16:creationId xmlns:a16="http://schemas.microsoft.com/office/drawing/2014/main" id="{48D85364-2C0A-D737-46F3-0A04E7FFBDE8}"/>
              </a:ext>
            </a:extLst>
          </p:cNvPr>
          <p:cNvGraphicFramePr>
            <a:graphicFrameLocks noGrp="1"/>
          </p:cNvGraphicFramePr>
          <p:nvPr/>
        </p:nvGraphicFramePr>
        <p:xfrm>
          <a:off x="6556214" y="6462329"/>
          <a:ext cx="6140291" cy="650731"/>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650731">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・文科 太郎</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書籍タイトル</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第●版</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●●出版社</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2020</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年</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a:t>
                      </a:r>
                    </a:p>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・文科省ホームページ（</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https://www.mext.go.jp/</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）（〇年〇月〇日に利用</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20" name="正方形/長方形 19">
            <a:extLst>
              <a:ext uri="{FF2B5EF4-FFF2-40B4-BE49-F238E27FC236}">
                <a16:creationId xmlns:a16="http://schemas.microsoft.com/office/drawing/2014/main" id="{FA74C3B9-48FA-D59B-05D8-5C04A9F18AD7}"/>
              </a:ext>
            </a:extLst>
          </p:cNvPr>
          <p:cNvSpPr/>
          <p:nvPr/>
        </p:nvSpPr>
        <p:spPr>
          <a:xfrm>
            <a:off x="10388600" y="15288"/>
            <a:ext cx="2332165" cy="9508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a:t>記入例①</a:t>
            </a:r>
          </a:p>
        </p:txBody>
      </p:sp>
      <p:sp>
        <p:nvSpPr>
          <p:cNvPr id="22" name="楕円 21">
            <a:extLst>
              <a:ext uri="{FF2B5EF4-FFF2-40B4-BE49-F238E27FC236}">
                <a16:creationId xmlns:a16="http://schemas.microsoft.com/office/drawing/2014/main" id="{D26159C6-7D4F-269A-5634-A9AF410F6EBB}"/>
              </a:ext>
            </a:extLst>
          </p:cNvPr>
          <p:cNvSpPr/>
          <p:nvPr/>
        </p:nvSpPr>
        <p:spPr>
          <a:xfrm>
            <a:off x="3699406" y="8768988"/>
            <a:ext cx="584200" cy="307777"/>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42EB14B3-D569-7746-68E9-35137FF98288}"/>
              </a:ext>
            </a:extLst>
          </p:cNvPr>
          <p:cNvSpPr/>
          <p:nvPr/>
        </p:nvSpPr>
        <p:spPr>
          <a:xfrm>
            <a:off x="4470400" y="8768988"/>
            <a:ext cx="584200" cy="307777"/>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9000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080C9D-02C8-5FEB-D9BD-41F90323F365}"/>
              </a:ext>
            </a:extLst>
          </p:cNvPr>
          <p:cNvSpPr txBox="1"/>
          <p:nvPr/>
        </p:nvSpPr>
        <p:spPr>
          <a:xfrm>
            <a:off x="0" y="-7705"/>
            <a:ext cx="12801600" cy="470257"/>
          </a:xfrm>
          <a:prstGeom prst="rect">
            <a:avLst/>
          </a:prstGeom>
          <a:solidFill>
            <a:srgbClr val="0070C0"/>
          </a:solidFill>
        </p:spPr>
        <p:txBody>
          <a:bodyPr wrap="square">
            <a:spAutoFit/>
          </a:bodyPr>
          <a:lstStyle/>
          <a:p>
            <a:pPr>
              <a:lnSpc>
                <a:spcPct val="150000"/>
              </a:lnSpc>
            </a:pP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情報モラルの輪を広げようプロジェクト　～キミの動画でみんなをリード！～　動画作成のためのワークシート</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0477500" y="15288"/>
            <a:ext cx="2243265" cy="383503"/>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8626" tIns="44313" rIns="88626" bIns="44313" numCol="1" spcCol="0" rtlCol="0" fromWordArt="0" anchor="ctr" anchorCtr="0" forceAA="0" compatLnSpc="1">
            <a:prstTxWarp prst="textNoShape">
              <a:avLst/>
            </a:prstTxWarp>
            <a:noAutofit/>
          </a:bodyPr>
          <a:lstStyle/>
          <a:p>
            <a:pPr algn="ctr"/>
            <a:r>
              <a:rPr lang="ja-JP" altLang="en-US" sz="1357" dirty="0"/>
              <a:t>作品番号：●●</a:t>
            </a:r>
            <a:r>
              <a:rPr lang="en-US" altLang="ja-JP" sz="1357" dirty="0"/>
              <a:t>-</a:t>
            </a:r>
            <a:r>
              <a:rPr lang="ja-JP" altLang="en-US" sz="1357" dirty="0"/>
              <a:t>●●●●</a:t>
            </a:r>
          </a:p>
        </p:txBody>
      </p:sp>
      <p:sp>
        <p:nvSpPr>
          <p:cNvPr id="4" name="テキスト ボックス 3">
            <a:extLst>
              <a:ext uri="{FF2B5EF4-FFF2-40B4-BE49-F238E27FC236}">
                <a16:creationId xmlns:a16="http://schemas.microsoft.com/office/drawing/2014/main" id="{50431827-7EDD-ED71-294E-DE6E7045714D}"/>
              </a:ext>
            </a:extLst>
          </p:cNvPr>
          <p:cNvSpPr txBox="1"/>
          <p:nvPr/>
        </p:nvSpPr>
        <p:spPr>
          <a:xfrm>
            <a:off x="0" y="459350"/>
            <a:ext cx="7825622" cy="370743"/>
          </a:xfrm>
          <a:prstGeom prst="rect">
            <a:avLst/>
          </a:prstGeom>
          <a:solidFill>
            <a:schemeClr val="accent4">
              <a:lumMod val="20000"/>
              <a:lumOff val="80000"/>
            </a:schemeClr>
          </a:solidFill>
          <a:ln w="38100">
            <a:noFill/>
          </a:ln>
        </p:spPr>
        <p:txBody>
          <a:bodyPr wrap="square">
            <a:spAutoFit/>
          </a:bodyPr>
          <a:lstStyle/>
          <a:p>
            <a:r>
              <a:rPr lang="ja-JP" altLang="en-US" sz="1809" dirty="0">
                <a:latin typeface="UD デジタル 教科書体 NK-B" panose="02020700000000000000" pitchFamily="18" charset="-128"/>
                <a:ea typeface="UD デジタル 教科書体 NK-B" panose="02020700000000000000" pitchFamily="18" charset="-128"/>
              </a:rPr>
              <a:t>テーマ：日常生活で偽・誤情報に騙されないために、どのようにすればよいか</a:t>
            </a:r>
          </a:p>
        </p:txBody>
      </p:sp>
      <p:cxnSp>
        <p:nvCxnSpPr>
          <p:cNvPr id="6" name="直線コネクタ 5"/>
          <p:cNvCxnSpPr/>
          <p:nvPr/>
        </p:nvCxnSpPr>
        <p:spPr>
          <a:xfrm flipH="1">
            <a:off x="6410528" y="953354"/>
            <a:ext cx="8901" cy="8667302"/>
          </a:xfrm>
          <a:prstGeom prst="line">
            <a:avLst/>
          </a:prstGeom>
          <a:ln w="19050"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テキスト ボックス 6">
            <a:extLst>
              <a:ext uri="{FF2B5EF4-FFF2-40B4-BE49-F238E27FC236}">
                <a16:creationId xmlns:a16="http://schemas.microsoft.com/office/drawing/2014/main" id="{F3121A65-E5EA-4AA3-295B-585B696A9EC4}"/>
              </a:ext>
            </a:extLst>
          </p:cNvPr>
          <p:cNvSpPr txBox="1"/>
          <p:nvPr/>
        </p:nvSpPr>
        <p:spPr>
          <a:xfrm>
            <a:off x="0" y="942358"/>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ステップ①　まずは偽・誤情報を調べてみよう</a:t>
            </a:r>
          </a:p>
        </p:txBody>
      </p:sp>
      <p:sp>
        <p:nvSpPr>
          <p:cNvPr id="8" name="正方形/長方形 7">
            <a:extLst>
              <a:ext uri="{FF2B5EF4-FFF2-40B4-BE49-F238E27FC236}">
                <a16:creationId xmlns:a16="http://schemas.microsoft.com/office/drawing/2014/main" id="{05B83534-6D68-ADE3-0A14-0B5D85F9E191}"/>
              </a:ext>
            </a:extLst>
          </p:cNvPr>
          <p:cNvSpPr/>
          <p:nvPr/>
        </p:nvSpPr>
        <p:spPr>
          <a:xfrm>
            <a:off x="91182" y="1340398"/>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日常生活で，どのような偽・誤情報があるかな？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クラスの友達の噂話</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〇〇さんは△△さんと仲が悪いみたいだよ～</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endParaRPr lang="ja-JP" altLang="en-US" sz="13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E9085C0D-4F72-6254-F91E-CFA7443EC24F}"/>
              </a:ext>
            </a:extLst>
          </p:cNvPr>
          <p:cNvSpPr txBox="1"/>
          <p:nvPr/>
        </p:nvSpPr>
        <p:spPr>
          <a:xfrm>
            <a:off x="0" y="2378816"/>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ステップ②　動画を見てほしい人を意識して，分析しよう</a:t>
            </a:r>
          </a:p>
        </p:txBody>
      </p:sp>
      <p:sp>
        <p:nvSpPr>
          <p:cNvPr id="11" name="正方形/長方形 10">
            <a:extLst>
              <a:ext uri="{FF2B5EF4-FFF2-40B4-BE49-F238E27FC236}">
                <a16:creationId xmlns:a16="http://schemas.microsoft.com/office/drawing/2014/main" id="{88C106F3-D4E0-C972-132E-F6D9EB7284DF}"/>
              </a:ext>
            </a:extLst>
          </p:cNvPr>
          <p:cNvSpPr/>
          <p:nvPr/>
        </p:nvSpPr>
        <p:spPr>
          <a:xfrm>
            <a:off x="91182" y="2816986"/>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今回の動画を見てほしい人は，どんな人かな？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みんなの意見をすぐに受け入れてしまう人</a:t>
            </a:r>
            <a:endParaRPr lang="ja-JP" altLang="en-US" sz="1300" b="1" dirty="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a:t>
            </a:r>
          </a:p>
        </p:txBody>
      </p:sp>
      <p:sp>
        <p:nvSpPr>
          <p:cNvPr id="12" name="正方形/長方形 11">
            <a:extLst>
              <a:ext uri="{FF2B5EF4-FFF2-40B4-BE49-F238E27FC236}">
                <a16:creationId xmlns:a16="http://schemas.microsoft.com/office/drawing/2014/main" id="{6DE4CC75-CA0E-8BBF-6185-62DF89DA212C}"/>
              </a:ext>
            </a:extLst>
          </p:cNvPr>
          <p:cNvSpPr/>
          <p:nvPr/>
        </p:nvSpPr>
        <p:spPr>
          <a:xfrm>
            <a:off x="91182" y="3868232"/>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動画を見てほしい人は，どんな偽・誤情報に，なぜだまされてしまうのかな？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b="1" dirty="0">
                <a:solidFill>
                  <a:srgbClr val="FF0000"/>
                </a:solidFill>
                <a:latin typeface="UD デジタル 教科書体 NK-B" panose="02020700000000000000" pitchFamily="18" charset="-128"/>
                <a:ea typeface="UD デジタル 教科書体 NK-B" panose="02020700000000000000" pitchFamily="18" charset="-128"/>
              </a:rPr>
              <a:t>みんなが言っている情報は、正しいと思ってしまったり、流されてしまう。</a:t>
            </a:r>
          </a:p>
          <a:p>
            <a:r>
              <a:rPr lang="ja-JP" altLang="en-US" sz="1300" b="1" dirty="0">
                <a:solidFill>
                  <a:srgbClr val="FF0000"/>
                </a:solidFill>
                <a:latin typeface="UD デジタル 教科書体 NK-B" panose="02020700000000000000" pitchFamily="18" charset="-128"/>
                <a:ea typeface="UD デジタル 教科書体 NK-B" panose="02020700000000000000" pitchFamily="18" charset="-128"/>
              </a:rPr>
              <a:t>→自分だけ他の子と違う意見を持つのは怖いから</a:t>
            </a:r>
          </a:p>
          <a:p>
            <a:endParaRPr lang="en-US" altLang="ja-JP" sz="1300" b="1"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F3121A65-E5EA-4AA3-295B-585B696A9EC4}"/>
              </a:ext>
            </a:extLst>
          </p:cNvPr>
          <p:cNvSpPr txBox="1"/>
          <p:nvPr/>
        </p:nvSpPr>
        <p:spPr>
          <a:xfrm>
            <a:off x="0" y="4947779"/>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ステップ③　解決の方法を考えよう</a:t>
            </a:r>
          </a:p>
        </p:txBody>
      </p:sp>
      <p:sp>
        <p:nvSpPr>
          <p:cNvPr id="15" name="正方形/長方形 14">
            <a:extLst>
              <a:ext uri="{FF2B5EF4-FFF2-40B4-BE49-F238E27FC236}">
                <a16:creationId xmlns:a16="http://schemas.microsoft.com/office/drawing/2014/main" id="{05B83534-6D68-ADE3-0A14-0B5D85F9E191}"/>
              </a:ext>
            </a:extLst>
          </p:cNvPr>
          <p:cNvSpPr/>
          <p:nvPr/>
        </p:nvSpPr>
        <p:spPr>
          <a:xfrm>
            <a:off x="91182" y="5417737"/>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動画を見てほしい人が，偽・誤情報にだまされないためには，どうすればよいかな？</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①本人や他の人（第３者の立場の人）に話や意見を聞いてみる</a:t>
            </a: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②噂話をしている人</a:t>
            </a:r>
            <a:r>
              <a:rPr lang="en-US" altLang="ja-JP" sz="13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されている人の気持を考えてみる</a:t>
            </a:r>
          </a:p>
        </p:txBody>
      </p:sp>
      <p:sp>
        <p:nvSpPr>
          <p:cNvPr id="16" name="テキスト ボックス 15">
            <a:extLst>
              <a:ext uri="{FF2B5EF4-FFF2-40B4-BE49-F238E27FC236}">
                <a16:creationId xmlns:a16="http://schemas.microsoft.com/office/drawing/2014/main" id="{CA87B7A6-496B-FAE3-4B78-ABDF6EC41E13}"/>
              </a:ext>
            </a:extLst>
          </p:cNvPr>
          <p:cNvSpPr txBox="1"/>
          <p:nvPr/>
        </p:nvSpPr>
        <p:spPr>
          <a:xfrm>
            <a:off x="0" y="6464530"/>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ステップ④　制作する動画のポイントを考えよう</a:t>
            </a:r>
          </a:p>
        </p:txBody>
      </p:sp>
      <p:graphicFrame>
        <p:nvGraphicFramePr>
          <p:cNvPr id="17" name="表 16">
            <a:extLst>
              <a:ext uri="{FF2B5EF4-FFF2-40B4-BE49-F238E27FC236}">
                <a16:creationId xmlns:a16="http://schemas.microsoft.com/office/drawing/2014/main" id="{48D85364-2C0A-D737-46F3-0A04E7FFBDE8}"/>
              </a:ext>
            </a:extLst>
          </p:cNvPr>
          <p:cNvGraphicFramePr>
            <a:graphicFrameLocks noGrp="1"/>
          </p:cNvGraphicFramePr>
          <p:nvPr/>
        </p:nvGraphicFramePr>
        <p:xfrm>
          <a:off x="133451" y="7010974"/>
          <a:ext cx="6140291" cy="2297340"/>
        </p:xfrm>
        <a:graphic>
          <a:graphicData uri="http://schemas.openxmlformats.org/drawingml/2006/table">
            <a:tbl>
              <a:tblPr firstRow="1" bandRow="1">
                <a:tableStyleId>{5C22544A-7EE6-4342-B048-85BDC9FD1C3A}</a:tableStyleId>
              </a:tblPr>
              <a:tblGrid>
                <a:gridCol w="1842944">
                  <a:extLst>
                    <a:ext uri="{9D8B030D-6E8A-4147-A177-3AD203B41FA5}">
                      <a16:colId xmlns:a16="http://schemas.microsoft.com/office/drawing/2014/main" val="316812105"/>
                    </a:ext>
                  </a:extLst>
                </a:gridCol>
                <a:gridCol w="4297347">
                  <a:extLst>
                    <a:ext uri="{9D8B030D-6E8A-4147-A177-3AD203B41FA5}">
                      <a16:colId xmlns:a16="http://schemas.microsoft.com/office/drawing/2014/main" val="1347407290"/>
                    </a:ext>
                  </a:extLst>
                </a:gridCol>
              </a:tblGrid>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誰に見てほしいのかな？</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みんなの意見をすぐに受け入れてしまう人</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5743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だまされないために，</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一番伝えたいことは？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情報を多角的な視点から捉えよう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見る人が興味を持つための工夫は？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サムネに噂されたらドキリとするような強めの言葉を入れる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上手に情報を伝えるための動画形式は？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プレゼンテーション</a:t>
                      </a:r>
                      <a:r>
                        <a:rPr kumimoji="1" lang="ja-JP" altLang="en-US" sz="1400" baseline="0" dirty="0">
                          <a:latin typeface="UD デジタル 教科書体 NK-B" panose="02020700000000000000" pitchFamily="18" charset="-128"/>
                          <a:ea typeface="UD デジタル 教科書体 NK-B" panose="02020700000000000000" pitchFamily="18" charset="-128"/>
                        </a:rPr>
                        <a:t>　</a:t>
                      </a:r>
                      <a:r>
                        <a:rPr kumimoji="1" lang="ja-JP" altLang="en-US" sz="1400" dirty="0">
                          <a:latin typeface="UD デジタル 教科書体 NK-B" panose="02020700000000000000" pitchFamily="18" charset="-128"/>
                          <a:ea typeface="UD デジタル 教科書体 NK-B" panose="02020700000000000000" pitchFamily="18" charset="-128"/>
                        </a:rPr>
                        <a:t>・　クイズ　・　ドラマ　・　アニメ </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　その他（　　　　　　　　　　　　　　　　　　　　　　　　　　　　　　　）</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82363"/>
                  </a:ext>
                </a:extLst>
              </a:tr>
            </a:tbl>
          </a:graphicData>
        </a:graphic>
      </p:graphicFrame>
      <p:graphicFrame>
        <p:nvGraphicFramePr>
          <p:cNvPr id="18" name="表 17">
            <a:extLst>
              <a:ext uri="{FF2B5EF4-FFF2-40B4-BE49-F238E27FC236}">
                <a16:creationId xmlns:a16="http://schemas.microsoft.com/office/drawing/2014/main" id="{B7A23A50-9CD2-6D77-E502-A26F5BAFC21D}"/>
              </a:ext>
            </a:extLst>
          </p:cNvPr>
          <p:cNvGraphicFramePr>
            <a:graphicFrameLocks noGrp="1"/>
          </p:cNvGraphicFramePr>
          <p:nvPr/>
        </p:nvGraphicFramePr>
        <p:xfrm>
          <a:off x="6564767" y="2816986"/>
          <a:ext cx="6156000" cy="3098946"/>
        </p:xfrm>
        <a:graphic>
          <a:graphicData uri="http://schemas.openxmlformats.org/drawingml/2006/table">
            <a:tbl>
              <a:tblPr firstRow="1" bandRow="1">
                <a:tableStyleId>{5C22544A-7EE6-4342-B048-85BDC9FD1C3A}</a:tableStyleId>
              </a:tblPr>
              <a:tblGrid>
                <a:gridCol w="709462">
                  <a:extLst>
                    <a:ext uri="{9D8B030D-6E8A-4147-A177-3AD203B41FA5}">
                      <a16:colId xmlns:a16="http://schemas.microsoft.com/office/drawing/2014/main" val="316812105"/>
                    </a:ext>
                  </a:extLst>
                </a:gridCol>
                <a:gridCol w="971202">
                  <a:extLst>
                    <a:ext uri="{9D8B030D-6E8A-4147-A177-3AD203B41FA5}">
                      <a16:colId xmlns:a16="http://schemas.microsoft.com/office/drawing/2014/main" val="1347407290"/>
                    </a:ext>
                  </a:extLst>
                </a:gridCol>
                <a:gridCol w="2668352">
                  <a:extLst>
                    <a:ext uri="{9D8B030D-6E8A-4147-A177-3AD203B41FA5}">
                      <a16:colId xmlns:a16="http://schemas.microsoft.com/office/drawing/2014/main" val="1351578227"/>
                    </a:ext>
                  </a:extLst>
                </a:gridCol>
                <a:gridCol w="1806984">
                  <a:extLst>
                    <a:ext uri="{9D8B030D-6E8A-4147-A177-3AD203B41FA5}">
                      <a16:colId xmlns:a16="http://schemas.microsoft.com/office/drawing/2014/main" val="3218412627"/>
                    </a:ext>
                  </a:extLst>
                </a:gridCol>
              </a:tblGrid>
              <a:tr h="324000">
                <a:tc>
                  <a:txBody>
                    <a:bodyPr/>
                    <a:lstStyle/>
                    <a:p>
                      <a:endPar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時間</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内容</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演出の工夫</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17345181"/>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シーン①</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学校やクラスチャット等で噂話が広まる様子</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・ドラマ形式</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シーン②</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20</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みんなの意見に同調した結果、</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Font typeface="Arial" panose="020B0604020202020204" pitchFamily="34" charset="0"/>
                        <a:buNone/>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人を傷つけてしまった！？</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・ドラマ形式</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シーン③</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２０</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解決策の提示</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・プレゼン形式</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シーン④</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次からの注意事項をまとめる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・キャッチーな標語で締める</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672222"/>
                  </a:ext>
                </a:extLst>
              </a:tr>
            </a:tbl>
          </a:graphicData>
        </a:graphic>
      </p:graphicFrame>
      <p:sp>
        <p:nvSpPr>
          <p:cNvPr id="21" name="テキスト ボックス 20">
            <a:extLst>
              <a:ext uri="{FF2B5EF4-FFF2-40B4-BE49-F238E27FC236}">
                <a16:creationId xmlns:a16="http://schemas.microsoft.com/office/drawing/2014/main" id="{CA87B7A6-496B-FAE3-4B78-ABDF6EC41E13}"/>
              </a:ext>
            </a:extLst>
          </p:cNvPr>
          <p:cNvSpPr txBox="1"/>
          <p:nvPr/>
        </p:nvSpPr>
        <p:spPr>
          <a:xfrm>
            <a:off x="6606223" y="1356844"/>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動画タイトル</a:t>
            </a:r>
          </a:p>
        </p:txBody>
      </p:sp>
      <p:sp>
        <p:nvSpPr>
          <p:cNvPr id="24" name="テキスト ボックス 23">
            <a:extLst>
              <a:ext uri="{FF2B5EF4-FFF2-40B4-BE49-F238E27FC236}">
                <a16:creationId xmlns:a16="http://schemas.microsoft.com/office/drawing/2014/main" id="{CA87B7A6-496B-FAE3-4B78-ABDF6EC41E13}"/>
              </a:ext>
            </a:extLst>
          </p:cNvPr>
          <p:cNvSpPr txBox="1"/>
          <p:nvPr/>
        </p:nvSpPr>
        <p:spPr>
          <a:xfrm>
            <a:off x="6564767" y="2420165"/>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動画構成</a:t>
            </a:r>
          </a:p>
        </p:txBody>
      </p:sp>
      <p:graphicFrame>
        <p:nvGraphicFramePr>
          <p:cNvPr id="31" name="表 30">
            <a:extLst>
              <a:ext uri="{FF2B5EF4-FFF2-40B4-BE49-F238E27FC236}">
                <a16:creationId xmlns:a16="http://schemas.microsoft.com/office/drawing/2014/main" id="{48D85364-2C0A-D737-46F3-0A04E7FFBDE8}"/>
              </a:ext>
            </a:extLst>
          </p:cNvPr>
          <p:cNvGraphicFramePr>
            <a:graphicFrameLocks noGrp="1"/>
          </p:cNvGraphicFramePr>
          <p:nvPr/>
        </p:nvGraphicFramePr>
        <p:xfrm>
          <a:off x="6556215" y="1732299"/>
          <a:ext cx="6140291" cy="598448"/>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59844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人を想い、情報を多角的な視点でとらえよう！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33" name="テキスト ボックス 32"/>
          <p:cNvSpPr txBox="1"/>
          <p:nvPr/>
        </p:nvSpPr>
        <p:spPr>
          <a:xfrm>
            <a:off x="6446638" y="7731250"/>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画像や音楽を使う際は利用規約を守って使用した</a:t>
            </a:r>
          </a:p>
        </p:txBody>
      </p:sp>
      <p:sp>
        <p:nvSpPr>
          <p:cNvPr id="25" name="テキスト ボックス 24">
            <a:extLst>
              <a:ext uri="{FF2B5EF4-FFF2-40B4-BE49-F238E27FC236}">
                <a16:creationId xmlns:a16="http://schemas.microsoft.com/office/drawing/2014/main" id="{CA87B7A6-496B-FAE3-4B78-ABDF6EC41E13}"/>
              </a:ext>
            </a:extLst>
          </p:cNvPr>
          <p:cNvSpPr txBox="1"/>
          <p:nvPr/>
        </p:nvSpPr>
        <p:spPr>
          <a:xfrm>
            <a:off x="6446638" y="954789"/>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ステップ⑤　動画の情報をまとめよう</a:t>
            </a:r>
          </a:p>
        </p:txBody>
      </p:sp>
      <p:sp>
        <p:nvSpPr>
          <p:cNvPr id="27" name="テキスト ボックス 26">
            <a:extLst>
              <a:ext uri="{FF2B5EF4-FFF2-40B4-BE49-F238E27FC236}">
                <a16:creationId xmlns:a16="http://schemas.microsoft.com/office/drawing/2014/main" id="{CA87B7A6-496B-FAE3-4B78-ABDF6EC41E13}"/>
              </a:ext>
            </a:extLst>
          </p:cNvPr>
          <p:cNvSpPr txBox="1"/>
          <p:nvPr/>
        </p:nvSpPr>
        <p:spPr>
          <a:xfrm>
            <a:off x="6446638" y="7302378"/>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ステップ⑥　注意事項が守れているか確認しよう</a:t>
            </a:r>
          </a:p>
        </p:txBody>
      </p:sp>
      <p:sp>
        <p:nvSpPr>
          <p:cNvPr id="34" name="テキスト ボックス 33"/>
          <p:cNvSpPr txBox="1"/>
          <p:nvPr/>
        </p:nvSpPr>
        <p:spPr>
          <a:xfrm>
            <a:off x="6446638" y="8086979"/>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参考にした本やサイトは出典を明記した</a:t>
            </a:r>
          </a:p>
        </p:txBody>
      </p:sp>
      <p:sp>
        <p:nvSpPr>
          <p:cNvPr id="35" name="テキスト ボックス 34"/>
          <p:cNvSpPr txBox="1"/>
          <p:nvPr/>
        </p:nvSpPr>
        <p:spPr>
          <a:xfrm>
            <a:off x="6446638" y="8397892"/>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特定の製品や人物、それを想像させるようなものは使用していない</a:t>
            </a:r>
          </a:p>
        </p:txBody>
      </p:sp>
      <p:sp>
        <p:nvSpPr>
          <p:cNvPr id="36" name="テキスト ボックス 35"/>
          <p:cNvSpPr txBox="1"/>
          <p:nvPr/>
        </p:nvSpPr>
        <p:spPr>
          <a:xfrm>
            <a:off x="6446638" y="8705669"/>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 動画に映り込んでいる人にできあがった作品を見せ、許可を得た</a:t>
            </a:r>
          </a:p>
        </p:txBody>
      </p:sp>
      <p:sp>
        <p:nvSpPr>
          <p:cNvPr id="37" name="テキスト ボックス 36"/>
          <p:cNvSpPr txBox="1"/>
          <p:nvPr/>
        </p:nvSpPr>
        <p:spPr>
          <a:xfrm>
            <a:off x="6446638" y="9013446"/>
            <a:ext cx="6070600" cy="307777"/>
          </a:xfrm>
          <a:prstGeom prst="rect">
            <a:avLst/>
          </a:prstGeom>
          <a:noFill/>
        </p:spPr>
        <p:txBody>
          <a:bodyPr wrap="square" rtlCol="0">
            <a:spAutoFit/>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latin typeface="UD デジタル 教科書体 NK-B" panose="02020700000000000000" pitchFamily="18" charset="-128"/>
                <a:ea typeface="UD デジタル 教科書体 NK-B" panose="02020700000000000000" pitchFamily="18" charset="-128"/>
              </a:rPr>
              <a:t>個人が特定できる情報（氏名・所属・住所など）は映り込んでいない</a:t>
            </a:r>
          </a:p>
        </p:txBody>
      </p:sp>
      <p:sp>
        <p:nvSpPr>
          <p:cNvPr id="40" name="テキスト ボックス 39">
            <a:extLst>
              <a:ext uri="{FF2B5EF4-FFF2-40B4-BE49-F238E27FC236}">
                <a16:creationId xmlns:a16="http://schemas.microsoft.com/office/drawing/2014/main" id="{CA87B7A6-496B-FAE3-4B78-ABDF6EC41E13}"/>
              </a:ext>
            </a:extLst>
          </p:cNvPr>
          <p:cNvSpPr txBox="1"/>
          <p:nvPr/>
        </p:nvSpPr>
        <p:spPr>
          <a:xfrm>
            <a:off x="6556215" y="6066202"/>
            <a:ext cx="2436969" cy="307777"/>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参考にした本やサイトの出典</a:t>
            </a:r>
          </a:p>
        </p:txBody>
      </p:sp>
      <p:graphicFrame>
        <p:nvGraphicFramePr>
          <p:cNvPr id="41" name="表 40">
            <a:extLst>
              <a:ext uri="{FF2B5EF4-FFF2-40B4-BE49-F238E27FC236}">
                <a16:creationId xmlns:a16="http://schemas.microsoft.com/office/drawing/2014/main" id="{48D85364-2C0A-D737-46F3-0A04E7FFBDE8}"/>
              </a:ext>
            </a:extLst>
          </p:cNvPr>
          <p:cNvGraphicFramePr>
            <a:graphicFrameLocks noGrp="1"/>
          </p:cNvGraphicFramePr>
          <p:nvPr/>
        </p:nvGraphicFramePr>
        <p:xfrm>
          <a:off x="6556214" y="6462329"/>
          <a:ext cx="6140291" cy="650731"/>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650731">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・文科 太郎</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書籍タイトル</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第●版</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●●出版社</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 2020</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年</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a:t>
                      </a:r>
                    </a:p>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・文科省ホームページ（</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https://www.mext.go.jp/</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）（〇年〇月〇日に利用</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5" name="正方形/長方形 4">
            <a:extLst>
              <a:ext uri="{FF2B5EF4-FFF2-40B4-BE49-F238E27FC236}">
                <a16:creationId xmlns:a16="http://schemas.microsoft.com/office/drawing/2014/main" id="{13971C53-5CBD-4499-A84F-0E7E72263E40}"/>
              </a:ext>
            </a:extLst>
          </p:cNvPr>
          <p:cNvSpPr/>
          <p:nvPr/>
        </p:nvSpPr>
        <p:spPr>
          <a:xfrm>
            <a:off x="10388600" y="15288"/>
            <a:ext cx="2332165" cy="9508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a:t>記入例②</a:t>
            </a:r>
          </a:p>
        </p:txBody>
      </p:sp>
      <p:sp>
        <p:nvSpPr>
          <p:cNvPr id="10" name="楕円 9">
            <a:extLst>
              <a:ext uri="{FF2B5EF4-FFF2-40B4-BE49-F238E27FC236}">
                <a16:creationId xmlns:a16="http://schemas.microsoft.com/office/drawing/2014/main" id="{56892A32-6425-004C-0168-E12D72D25821}"/>
              </a:ext>
            </a:extLst>
          </p:cNvPr>
          <p:cNvSpPr/>
          <p:nvPr/>
        </p:nvSpPr>
        <p:spPr>
          <a:xfrm>
            <a:off x="2441357" y="8775101"/>
            <a:ext cx="581243" cy="238345"/>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032B4766-257A-FBA8-D8C2-66651296609F}"/>
              </a:ext>
            </a:extLst>
          </p:cNvPr>
          <p:cNvSpPr/>
          <p:nvPr/>
        </p:nvSpPr>
        <p:spPr>
          <a:xfrm>
            <a:off x="4425942" y="8775101"/>
            <a:ext cx="581243" cy="238345"/>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594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080C9D-02C8-5FEB-D9BD-41F90323F365}"/>
              </a:ext>
            </a:extLst>
          </p:cNvPr>
          <p:cNvSpPr txBox="1"/>
          <p:nvPr/>
        </p:nvSpPr>
        <p:spPr>
          <a:xfrm>
            <a:off x="0" y="-7705"/>
            <a:ext cx="12801600" cy="470257"/>
          </a:xfrm>
          <a:prstGeom prst="rect">
            <a:avLst/>
          </a:prstGeom>
          <a:solidFill>
            <a:srgbClr val="0070C0"/>
          </a:solidFill>
        </p:spPr>
        <p:txBody>
          <a:bodyPr wrap="square">
            <a:spAutoFit/>
          </a:bodyPr>
          <a:lstStyle/>
          <a:p>
            <a:pPr>
              <a:lnSpc>
                <a:spcPct val="150000"/>
              </a:lnSpc>
            </a:pP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情報モラルの輪を広げようプロジェクト　～キミの動画でみんなをリード！～　動画作成のためのワークシート</a:t>
            </a:r>
            <a:endParaRPr lang="en-US" altLang="ja-JP"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0477500" y="15288"/>
            <a:ext cx="2243265" cy="383503"/>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88626" tIns="44313" rIns="88626" bIns="44313" numCol="1" spcCol="0" rtlCol="0" fromWordArt="0" anchor="ctr" anchorCtr="0" forceAA="0" compatLnSpc="1">
            <a:prstTxWarp prst="textNoShape">
              <a:avLst/>
            </a:prstTxWarp>
            <a:noAutofit/>
          </a:bodyPr>
          <a:lstStyle/>
          <a:p>
            <a:pPr algn="ctr"/>
            <a:r>
              <a:rPr lang="ja-JP" altLang="en-US" sz="1357" dirty="0"/>
              <a:t>作品番号：●●</a:t>
            </a:r>
            <a:r>
              <a:rPr lang="en-US" altLang="ja-JP" sz="1357" dirty="0"/>
              <a:t>-</a:t>
            </a:r>
            <a:r>
              <a:rPr lang="ja-JP" altLang="en-US" sz="1357" dirty="0"/>
              <a:t>●●●●</a:t>
            </a:r>
          </a:p>
        </p:txBody>
      </p:sp>
      <p:sp>
        <p:nvSpPr>
          <p:cNvPr id="4" name="テキスト ボックス 3">
            <a:extLst>
              <a:ext uri="{FF2B5EF4-FFF2-40B4-BE49-F238E27FC236}">
                <a16:creationId xmlns:a16="http://schemas.microsoft.com/office/drawing/2014/main" id="{50431827-7EDD-ED71-294E-DE6E7045714D}"/>
              </a:ext>
            </a:extLst>
          </p:cNvPr>
          <p:cNvSpPr txBox="1"/>
          <p:nvPr/>
        </p:nvSpPr>
        <p:spPr>
          <a:xfrm>
            <a:off x="0" y="459350"/>
            <a:ext cx="7825622" cy="370743"/>
          </a:xfrm>
          <a:prstGeom prst="rect">
            <a:avLst/>
          </a:prstGeom>
          <a:solidFill>
            <a:schemeClr val="accent4">
              <a:lumMod val="20000"/>
              <a:lumOff val="80000"/>
            </a:schemeClr>
          </a:solidFill>
          <a:ln w="38100">
            <a:noFill/>
          </a:ln>
        </p:spPr>
        <p:txBody>
          <a:bodyPr wrap="square">
            <a:spAutoFit/>
          </a:bodyPr>
          <a:lstStyle/>
          <a:p>
            <a:r>
              <a:rPr lang="ja-JP" altLang="en-US" sz="1809" dirty="0">
                <a:latin typeface="UD デジタル 教科書体 NK-B" panose="02020700000000000000" pitchFamily="18" charset="-128"/>
                <a:ea typeface="UD デジタル 教科書体 NK-B" panose="02020700000000000000" pitchFamily="18" charset="-128"/>
              </a:rPr>
              <a:t>テーマ：</a:t>
            </a:r>
            <a:r>
              <a:rPr lang="ja-JP" altLang="en-US" sz="1809" dirty="0">
                <a:solidFill>
                  <a:srgbClr val="FF0000"/>
                </a:solidFill>
                <a:latin typeface="UD デジタル 教科書体 NK-B" panose="02020700000000000000" pitchFamily="18" charset="-128"/>
                <a:ea typeface="UD デジタル 教科書体 NK-B" panose="02020700000000000000" pitchFamily="18" charset="-128"/>
              </a:rPr>
              <a:t>ふだんの生活で、うそのじょうほうにだまされないために</a:t>
            </a:r>
          </a:p>
        </p:txBody>
      </p:sp>
      <p:cxnSp>
        <p:nvCxnSpPr>
          <p:cNvPr id="6" name="直線コネクタ 5"/>
          <p:cNvCxnSpPr/>
          <p:nvPr/>
        </p:nvCxnSpPr>
        <p:spPr>
          <a:xfrm flipH="1">
            <a:off x="6410528" y="953354"/>
            <a:ext cx="8901" cy="8667302"/>
          </a:xfrm>
          <a:prstGeom prst="line">
            <a:avLst/>
          </a:prstGeom>
          <a:ln w="19050"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テキスト ボックス 6">
            <a:extLst>
              <a:ext uri="{FF2B5EF4-FFF2-40B4-BE49-F238E27FC236}">
                <a16:creationId xmlns:a16="http://schemas.microsoft.com/office/drawing/2014/main" id="{F3121A65-E5EA-4AA3-295B-585B696A9EC4}"/>
              </a:ext>
            </a:extLst>
          </p:cNvPr>
          <p:cNvSpPr txBox="1"/>
          <p:nvPr/>
        </p:nvSpPr>
        <p:spPr>
          <a:xfrm>
            <a:off x="0" y="942358"/>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ステップ①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「にせ・ごじょうほう」って何だろう</a:t>
            </a:r>
          </a:p>
        </p:txBody>
      </p:sp>
      <p:sp>
        <p:nvSpPr>
          <p:cNvPr id="8" name="正方形/長方形 7">
            <a:extLst>
              <a:ext uri="{FF2B5EF4-FFF2-40B4-BE49-F238E27FC236}">
                <a16:creationId xmlns:a16="http://schemas.microsoft.com/office/drawing/2014/main" id="{05B83534-6D68-ADE3-0A14-0B5D85F9E191}"/>
              </a:ext>
            </a:extLst>
          </p:cNvPr>
          <p:cNvSpPr/>
          <p:nvPr/>
        </p:nvSpPr>
        <p:spPr>
          <a:xfrm>
            <a:off x="91182" y="1340398"/>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学習動画を見て、世の中にある「にせ・ごじょうほう」を書いてみよう</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「トイレットペーパーの生産が中止した」という情報</a:t>
            </a:r>
          </a:p>
        </p:txBody>
      </p:sp>
      <p:sp>
        <p:nvSpPr>
          <p:cNvPr id="9" name="テキスト ボックス 8">
            <a:extLst>
              <a:ext uri="{FF2B5EF4-FFF2-40B4-BE49-F238E27FC236}">
                <a16:creationId xmlns:a16="http://schemas.microsoft.com/office/drawing/2014/main" id="{E9085C0D-4F72-6254-F91E-CFA7443EC24F}"/>
              </a:ext>
            </a:extLst>
          </p:cNvPr>
          <p:cNvSpPr txBox="1"/>
          <p:nvPr/>
        </p:nvSpPr>
        <p:spPr>
          <a:xfrm>
            <a:off x="0" y="2378816"/>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ステップ②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動画を見る人はだれ？</a:t>
            </a:r>
          </a:p>
        </p:txBody>
      </p:sp>
      <p:sp>
        <p:nvSpPr>
          <p:cNvPr id="11" name="正方形/長方形 10">
            <a:extLst>
              <a:ext uri="{FF2B5EF4-FFF2-40B4-BE49-F238E27FC236}">
                <a16:creationId xmlns:a16="http://schemas.microsoft.com/office/drawing/2014/main" id="{88C106F3-D4E0-C972-132E-F6D9EB7284DF}"/>
              </a:ext>
            </a:extLst>
          </p:cNvPr>
          <p:cNvSpPr/>
          <p:nvPr/>
        </p:nvSpPr>
        <p:spPr>
          <a:xfrm>
            <a:off x="91182" y="2816986"/>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だれにむけて動画を作るのかな？</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今年入学した１年生</a:t>
            </a:r>
          </a:p>
        </p:txBody>
      </p:sp>
      <p:sp>
        <p:nvSpPr>
          <p:cNvPr id="12" name="正方形/長方形 11">
            <a:extLst>
              <a:ext uri="{FF2B5EF4-FFF2-40B4-BE49-F238E27FC236}">
                <a16:creationId xmlns:a16="http://schemas.microsoft.com/office/drawing/2014/main" id="{6DE4CC75-CA0E-8BBF-6185-62DF89DA212C}"/>
              </a:ext>
            </a:extLst>
          </p:cNvPr>
          <p:cNvSpPr/>
          <p:nvPr/>
        </p:nvSpPr>
        <p:spPr>
          <a:xfrm>
            <a:off x="91182" y="3868232"/>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動画を見る人はどんなうそのじょうほうにだまされてしまうのかな？</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合成により作成したフェイク画像</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F3121A65-E5EA-4AA3-295B-585B696A9EC4}"/>
              </a:ext>
            </a:extLst>
          </p:cNvPr>
          <p:cNvSpPr txBox="1"/>
          <p:nvPr/>
        </p:nvSpPr>
        <p:spPr>
          <a:xfrm>
            <a:off x="0" y="4947779"/>
            <a:ext cx="5107807" cy="323165"/>
          </a:xfrm>
          <a:prstGeom prst="rect">
            <a:avLst/>
          </a:prstGeom>
          <a:solidFill>
            <a:schemeClr val="accent5">
              <a:lumMod val="20000"/>
              <a:lumOff val="80000"/>
            </a:schemeClr>
          </a:solidFill>
        </p:spPr>
        <p:txBody>
          <a:bodyPr wrap="square" anchor="ctr">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ステップ③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だまされない方法を考えよう</a:t>
            </a:r>
          </a:p>
        </p:txBody>
      </p:sp>
      <p:sp>
        <p:nvSpPr>
          <p:cNvPr id="15" name="正方形/長方形 14">
            <a:extLst>
              <a:ext uri="{FF2B5EF4-FFF2-40B4-BE49-F238E27FC236}">
                <a16:creationId xmlns:a16="http://schemas.microsoft.com/office/drawing/2014/main" id="{05B83534-6D68-ADE3-0A14-0B5D85F9E191}"/>
              </a:ext>
            </a:extLst>
          </p:cNvPr>
          <p:cNvSpPr/>
          <p:nvPr/>
        </p:nvSpPr>
        <p:spPr>
          <a:xfrm>
            <a:off x="91182" y="5417737"/>
            <a:ext cx="6182560" cy="900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動画を見る人がうそのじょうほうをみやぶる方法は？</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a:p>
            <a:endParaRPr lang="en-US" altLang="ja-JP" sz="13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300" dirty="0">
                <a:solidFill>
                  <a:srgbClr val="FF0000"/>
                </a:solidFill>
                <a:latin typeface="UD デジタル 教科書体 NK-B" panose="02020700000000000000" pitchFamily="18" charset="-128"/>
                <a:ea typeface="UD デジタル 教科書体 NK-B" panose="02020700000000000000" pitchFamily="18" charset="-128"/>
              </a:rPr>
              <a:t>ほかのサイトもかくにんする</a:t>
            </a:r>
            <a:endParaRPr lang="en-US" altLang="ja-JP" sz="13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a:extLst>
              <a:ext uri="{FF2B5EF4-FFF2-40B4-BE49-F238E27FC236}">
                <a16:creationId xmlns:a16="http://schemas.microsoft.com/office/drawing/2014/main" id="{CA87B7A6-496B-FAE3-4B78-ABDF6EC41E13}"/>
              </a:ext>
            </a:extLst>
          </p:cNvPr>
          <p:cNvSpPr txBox="1"/>
          <p:nvPr/>
        </p:nvSpPr>
        <p:spPr>
          <a:xfrm>
            <a:off x="0" y="6464530"/>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ステップ④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動画を作るとき</a:t>
            </a:r>
            <a:r>
              <a:rPr lang="ja-JP" altLang="en-US" sz="1500" dirty="0">
                <a:latin typeface="UD デジタル 教科書体 NK-B" panose="02020700000000000000" pitchFamily="18" charset="-128"/>
                <a:ea typeface="UD デジタル 教科書体 NK-B" panose="02020700000000000000" pitchFamily="18" charset="-128"/>
              </a:rPr>
              <a:t>のポイントを考えよう</a:t>
            </a:r>
          </a:p>
        </p:txBody>
      </p:sp>
      <p:graphicFrame>
        <p:nvGraphicFramePr>
          <p:cNvPr id="17" name="表 16">
            <a:extLst>
              <a:ext uri="{FF2B5EF4-FFF2-40B4-BE49-F238E27FC236}">
                <a16:creationId xmlns:a16="http://schemas.microsoft.com/office/drawing/2014/main" id="{48D85364-2C0A-D737-46F3-0A04E7FFBDE8}"/>
              </a:ext>
            </a:extLst>
          </p:cNvPr>
          <p:cNvGraphicFramePr>
            <a:graphicFrameLocks noGrp="1"/>
          </p:cNvGraphicFramePr>
          <p:nvPr/>
        </p:nvGraphicFramePr>
        <p:xfrm>
          <a:off x="133451" y="7010974"/>
          <a:ext cx="6140291" cy="2297340"/>
        </p:xfrm>
        <a:graphic>
          <a:graphicData uri="http://schemas.openxmlformats.org/drawingml/2006/table">
            <a:tbl>
              <a:tblPr firstRow="1" bandRow="1">
                <a:tableStyleId>{5C22544A-7EE6-4342-B048-85BDC9FD1C3A}</a:tableStyleId>
              </a:tblPr>
              <a:tblGrid>
                <a:gridCol w="1842944">
                  <a:extLst>
                    <a:ext uri="{9D8B030D-6E8A-4147-A177-3AD203B41FA5}">
                      <a16:colId xmlns:a16="http://schemas.microsoft.com/office/drawing/2014/main" val="316812105"/>
                    </a:ext>
                  </a:extLst>
                </a:gridCol>
                <a:gridCol w="4297347">
                  <a:extLst>
                    <a:ext uri="{9D8B030D-6E8A-4147-A177-3AD203B41FA5}">
                      <a16:colId xmlns:a16="http://schemas.microsoft.com/office/drawing/2014/main" val="1347407290"/>
                    </a:ext>
                  </a:extLst>
                </a:gridCol>
              </a:tblGrid>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誰に見てほしいのかな？</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今年入学した</a:t>
                      </a: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年生</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5743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だまされないために，</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一番伝えたいことは？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ほかのサイトもかくにんしよう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574335">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見る人がきょうみを持つためのくふうは？</a:t>
                      </a:r>
                      <a:endPar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じっさいのフェイク画像を見てもらう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574335">
                <a:tc>
                  <a:txBody>
                    <a:bodyP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上手にじょうほうを伝えるための方法は？</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プレゼンテーション</a:t>
                      </a:r>
                      <a:r>
                        <a:rPr kumimoji="1" lang="ja-JP" altLang="en-US" sz="1400" baseline="0" dirty="0">
                          <a:latin typeface="UD デジタル 教科書体 NK-B" panose="02020700000000000000" pitchFamily="18" charset="-128"/>
                          <a:ea typeface="UD デジタル 教科書体 NK-B" panose="02020700000000000000" pitchFamily="18" charset="-128"/>
                        </a:rPr>
                        <a:t>　</a:t>
                      </a:r>
                      <a:r>
                        <a:rPr kumimoji="1" lang="ja-JP" altLang="en-US" sz="1400" dirty="0">
                          <a:latin typeface="UD デジタル 教科書体 NK-B" panose="02020700000000000000" pitchFamily="18" charset="-128"/>
                          <a:ea typeface="UD デジタル 教科書体 NK-B" panose="02020700000000000000" pitchFamily="18" charset="-128"/>
                        </a:rPr>
                        <a:t>・　クイズ　・　ドラマ　・　アニメ </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　その他（　　　　　　　　　　　　　　　　　　　　　　　　　　　　　　　）</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282363"/>
                  </a:ext>
                </a:extLst>
              </a:tr>
            </a:tbl>
          </a:graphicData>
        </a:graphic>
      </p:graphicFrame>
      <p:graphicFrame>
        <p:nvGraphicFramePr>
          <p:cNvPr id="18" name="表 17">
            <a:extLst>
              <a:ext uri="{FF2B5EF4-FFF2-40B4-BE49-F238E27FC236}">
                <a16:creationId xmlns:a16="http://schemas.microsoft.com/office/drawing/2014/main" id="{B7A23A50-9CD2-6D77-E502-A26F5BAFC21D}"/>
              </a:ext>
            </a:extLst>
          </p:cNvPr>
          <p:cNvGraphicFramePr>
            <a:graphicFrameLocks noGrp="1"/>
          </p:cNvGraphicFramePr>
          <p:nvPr/>
        </p:nvGraphicFramePr>
        <p:xfrm>
          <a:off x="6564767" y="2816986"/>
          <a:ext cx="6156000" cy="3143652"/>
        </p:xfrm>
        <a:graphic>
          <a:graphicData uri="http://schemas.openxmlformats.org/drawingml/2006/table">
            <a:tbl>
              <a:tblPr firstRow="1" bandRow="1">
                <a:tableStyleId>{5C22544A-7EE6-4342-B048-85BDC9FD1C3A}</a:tableStyleId>
              </a:tblPr>
              <a:tblGrid>
                <a:gridCol w="709462">
                  <a:extLst>
                    <a:ext uri="{9D8B030D-6E8A-4147-A177-3AD203B41FA5}">
                      <a16:colId xmlns:a16="http://schemas.microsoft.com/office/drawing/2014/main" val="316812105"/>
                    </a:ext>
                  </a:extLst>
                </a:gridCol>
                <a:gridCol w="971202">
                  <a:extLst>
                    <a:ext uri="{9D8B030D-6E8A-4147-A177-3AD203B41FA5}">
                      <a16:colId xmlns:a16="http://schemas.microsoft.com/office/drawing/2014/main" val="1347407290"/>
                    </a:ext>
                  </a:extLst>
                </a:gridCol>
                <a:gridCol w="2668352">
                  <a:extLst>
                    <a:ext uri="{9D8B030D-6E8A-4147-A177-3AD203B41FA5}">
                      <a16:colId xmlns:a16="http://schemas.microsoft.com/office/drawing/2014/main" val="1351578227"/>
                    </a:ext>
                  </a:extLst>
                </a:gridCol>
                <a:gridCol w="1806984">
                  <a:extLst>
                    <a:ext uri="{9D8B030D-6E8A-4147-A177-3AD203B41FA5}">
                      <a16:colId xmlns:a16="http://schemas.microsoft.com/office/drawing/2014/main" val="3218412627"/>
                    </a:ext>
                  </a:extLst>
                </a:gridCol>
              </a:tblGrid>
              <a:tr h="324000">
                <a:tc>
                  <a:txBody>
                    <a:bodyPr/>
                    <a:lstStyle/>
                    <a:p>
                      <a:endParaRPr kumimoji="1" lang="ja-JP" altLang="en-US" sz="18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時間</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ないよう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動画の</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くふう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17345181"/>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シーン①</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１０</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「学校のプールにマグロがいるので気を付けて」と噓をつく</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marR="0" lvl="0" indent="-17780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シーン②</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10</a:t>
                      </a:r>
                    </a:p>
                    <a:p>
                      <a:pPr algn="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しょうことしてフェイク画像を見せて、信じさせる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フェイク画像を</a:t>
                      </a:r>
                      <a:r>
                        <a:rPr kumimoji="1" lang="ja-JP" altLang="en-US" sz="1400" dirty="0" err="1">
                          <a:solidFill>
                            <a:srgbClr val="FF0000"/>
                          </a:solidFill>
                          <a:latin typeface="UD デジタル 教科書体 NK-B" panose="02020700000000000000" pitchFamily="18" charset="-128"/>
                          <a:ea typeface="UD デジタル 教科書体 NK-B" panose="02020700000000000000" pitchFamily="18" charset="-128"/>
                        </a:rPr>
                        <a:t>ひょうじ</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する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2432594"/>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シーン③</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10</a:t>
                      </a: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ヒーローとうじょう、ネットけんさくでマグロはプールでは生きられないことをあきらかにする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じっさいのけんさく画面を</a:t>
                      </a:r>
                      <a:r>
                        <a:rPr kumimoji="1" lang="ja-JP" altLang="en-US" sz="1400" dirty="0" err="1">
                          <a:solidFill>
                            <a:srgbClr val="FF0000"/>
                          </a:solidFill>
                          <a:latin typeface="UD デジタル 教科書体 NK-B" panose="02020700000000000000" pitchFamily="18" charset="-128"/>
                          <a:ea typeface="UD デジタル 教科書体 NK-B" panose="02020700000000000000" pitchFamily="18" charset="-128"/>
                        </a:rPr>
                        <a:t>ひょうじ</a:t>
                      </a: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する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450473"/>
                  </a:ext>
                </a:extLst>
              </a:tr>
              <a:tr h="684000">
                <a:tc>
                  <a:txBody>
                    <a:bodyPr/>
                    <a:lstStyle/>
                    <a:p>
                      <a:pPr algn="ct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シーン④</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10</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秒</a:t>
                      </a:r>
                    </a:p>
                  </a:txBody>
                  <a:tcPr marL="88626" marR="88626" marT="44313" marB="443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ふくすうのサイトを見て、かくにんすることの大切さを伝える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7800" indent="-177800">
                        <a:buFont typeface="Arial" panose="020B0604020202020204" pitchFamily="34" charset="0"/>
                        <a:buChar char="•"/>
                      </a:pPr>
                      <a:r>
                        <a:rPr kumimoji="1"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ポイントのテロップを入れる</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672222"/>
                  </a:ext>
                </a:extLst>
              </a:tr>
            </a:tbl>
          </a:graphicData>
        </a:graphic>
      </p:graphicFrame>
      <p:sp>
        <p:nvSpPr>
          <p:cNvPr id="21" name="テキスト ボックス 20">
            <a:extLst>
              <a:ext uri="{FF2B5EF4-FFF2-40B4-BE49-F238E27FC236}">
                <a16:creationId xmlns:a16="http://schemas.microsoft.com/office/drawing/2014/main" id="{CA87B7A6-496B-FAE3-4B78-ABDF6EC41E13}"/>
              </a:ext>
            </a:extLst>
          </p:cNvPr>
          <p:cNvSpPr txBox="1"/>
          <p:nvPr/>
        </p:nvSpPr>
        <p:spPr>
          <a:xfrm>
            <a:off x="6606223" y="1356844"/>
            <a:ext cx="1170000" cy="311175"/>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動画タイトル</a:t>
            </a:r>
          </a:p>
        </p:txBody>
      </p:sp>
      <p:sp>
        <p:nvSpPr>
          <p:cNvPr id="24" name="テキスト ボックス 23">
            <a:extLst>
              <a:ext uri="{FF2B5EF4-FFF2-40B4-BE49-F238E27FC236}">
                <a16:creationId xmlns:a16="http://schemas.microsoft.com/office/drawing/2014/main" id="{CA87B7A6-496B-FAE3-4B78-ABDF6EC41E13}"/>
              </a:ext>
            </a:extLst>
          </p:cNvPr>
          <p:cNvSpPr txBox="1"/>
          <p:nvPr/>
        </p:nvSpPr>
        <p:spPr>
          <a:xfrm>
            <a:off x="6564767" y="2420165"/>
            <a:ext cx="1170000" cy="307777"/>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動画</a:t>
            </a:r>
            <a:r>
              <a:rPr lang="ja-JP" altLang="en-US" sz="1400" b="1" dirty="0">
                <a:solidFill>
                  <a:srgbClr val="FF0000"/>
                </a:solidFill>
                <a:latin typeface="UD デジタル 教科書体 NK-B" panose="02020700000000000000" pitchFamily="18" charset="-128"/>
                <a:ea typeface="UD デジタル 教科書体 NK-B" panose="02020700000000000000" pitchFamily="18" charset="-128"/>
              </a:rPr>
              <a:t>こうせい</a:t>
            </a:r>
          </a:p>
        </p:txBody>
      </p:sp>
      <p:graphicFrame>
        <p:nvGraphicFramePr>
          <p:cNvPr id="31" name="表 30">
            <a:extLst>
              <a:ext uri="{FF2B5EF4-FFF2-40B4-BE49-F238E27FC236}">
                <a16:creationId xmlns:a16="http://schemas.microsoft.com/office/drawing/2014/main" id="{48D85364-2C0A-D737-46F3-0A04E7FFBDE8}"/>
              </a:ext>
            </a:extLst>
          </p:cNvPr>
          <p:cNvGraphicFramePr>
            <a:graphicFrameLocks noGrp="1"/>
          </p:cNvGraphicFramePr>
          <p:nvPr/>
        </p:nvGraphicFramePr>
        <p:xfrm>
          <a:off x="6556215" y="1732299"/>
          <a:ext cx="6140291" cy="598448"/>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598448">
                <a:tc>
                  <a:txBody>
                    <a:bodyPr/>
                    <a:lstStyle/>
                    <a:p>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学校のプールにマグロがいる</a:t>
                      </a:r>
                      <a:r>
                        <a:rPr kumimoji="1" lang="en-US" altLang="ja-JP" sz="16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本当か確かめよう</a:t>
                      </a: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33" name="テキスト ボックス 32"/>
          <p:cNvSpPr txBox="1"/>
          <p:nvPr/>
        </p:nvSpPr>
        <p:spPr>
          <a:xfrm>
            <a:off x="6446638" y="7731250"/>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画像や音楽を使う時はりようきや</a:t>
            </a:r>
            <a:r>
              <a:rPr kumimoji="1" lang="ja-JP" altLang="en-US" sz="1400" dirty="0" err="1">
                <a:latin typeface="UD デジタル 教科書体 NK-B" panose="02020700000000000000" pitchFamily="18" charset="-128"/>
                <a:ea typeface="UD デジタル 教科書体 NK-B" panose="02020700000000000000" pitchFamily="18" charset="-128"/>
              </a:rPr>
              <a:t>くを</a:t>
            </a:r>
            <a:r>
              <a:rPr kumimoji="1" lang="ja-JP" altLang="en-US" sz="1400" dirty="0">
                <a:latin typeface="UD デジタル 教科書体 NK-B" panose="02020700000000000000" pitchFamily="18" charset="-128"/>
                <a:ea typeface="UD デジタル 教科書体 NK-B" panose="02020700000000000000" pitchFamily="18" charset="-128"/>
              </a:rPr>
              <a:t>守って使用した</a:t>
            </a:r>
          </a:p>
        </p:txBody>
      </p:sp>
      <p:sp>
        <p:nvSpPr>
          <p:cNvPr id="25" name="テキスト ボックス 24">
            <a:extLst>
              <a:ext uri="{FF2B5EF4-FFF2-40B4-BE49-F238E27FC236}">
                <a16:creationId xmlns:a16="http://schemas.microsoft.com/office/drawing/2014/main" id="{CA87B7A6-496B-FAE3-4B78-ABDF6EC41E13}"/>
              </a:ext>
            </a:extLst>
          </p:cNvPr>
          <p:cNvSpPr txBox="1"/>
          <p:nvPr/>
        </p:nvSpPr>
        <p:spPr>
          <a:xfrm>
            <a:off x="6446638" y="954789"/>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ステップ⑤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動画のじょうほうをまとめよう</a:t>
            </a:r>
          </a:p>
        </p:txBody>
      </p:sp>
      <p:sp>
        <p:nvSpPr>
          <p:cNvPr id="27" name="テキスト ボックス 26">
            <a:extLst>
              <a:ext uri="{FF2B5EF4-FFF2-40B4-BE49-F238E27FC236}">
                <a16:creationId xmlns:a16="http://schemas.microsoft.com/office/drawing/2014/main" id="{CA87B7A6-496B-FAE3-4B78-ABDF6EC41E13}"/>
              </a:ext>
            </a:extLst>
          </p:cNvPr>
          <p:cNvSpPr txBox="1"/>
          <p:nvPr/>
        </p:nvSpPr>
        <p:spPr>
          <a:xfrm>
            <a:off x="6446638" y="7302378"/>
            <a:ext cx="5186621" cy="323165"/>
          </a:xfrm>
          <a:prstGeom prst="rect">
            <a:avLst/>
          </a:prstGeom>
          <a:solidFill>
            <a:schemeClr val="accent5">
              <a:lumMod val="20000"/>
              <a:lumOff val="80000"/>
            </a:schemeClr>
          </a:solidFill>
        </p:spPr>
        <p:txBody>
          <a:bodyPr wrap="square">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ステップ⑥　</a:t>
            </a:r>
            <a:r>
              <a:rPr lang="ja-JP" altLang="en-US" sz="1500" dirty="0">
                <a:solidFill>
                  <a:srgbClr val="FF0000"/>
                </a:solidFill>
                <a:latin typeface="UD デジタル 教科書体 NK-B" panose="02020700000000000000" pitchFamily="18" charset="-128"/>
                <a:ea typeface="UD デジタル 教科書体 NK-B" panose="02020700000000000000" pitchFamily="18" charset="-128"/>
              </a:rPr>
              <a:t>注意すること</a:t>
            </a:r>
            <a:r>
              <a:rPr lang="ja-JP" altLang="en-US" sz="1500" dirty="0">
                <a:latin typeface="UD デジタル 教科書体 NK-B" panose="02020700000000000000" pitchFamily="18" charset="-128"/>
                <a:ea typeface="UD デジタル 教科書体 NK-B" panose="02020700000000000000" pitchFamily="18" charset="-128"/>
              </a:rPr>
              <a:t>が守れているか確認しよう</a:t>
            </a:r>
          </a:p>
        </p:txBody>
      </p:sp>
      <p:sp>
        <p:nvSpPr>
          <p:cNvPr id="34" name="テキスト ボックス 33"/>
          <p:cNvSpPr txBox="1"/>
          <p:nvPr/>
        </p:nvSpPr>
        <p:spPr>
          <a:xfrm>
            <a:off x="6446638" y="8086979"/>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参考にした本やサイトのしゅってんを書いた</a:t>
            </a:r>
          </a:p>
        </p:txBody>
      </p:sp>
      <p:sp>
        <p:nvSpPr>
          <p:cNvPr id="35" name="テキスト ボックス 34"/>
          <p:cNvSpPr txBox="1"/>
          <p:nvPr/>
        </p:nvSpPr>
        <p:spPr>
          <a:xfrm>
            <a:off x="6446638" y="8397892"/>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特定の商品や人物、それを想像させるようなものは使用していない</a:t>
            </a:r>
          </a:p>
        </p:txBody>
      </p:sp>
      <p:sp>
        <p:nvSpPr>
          <p:cNvPr id="36" name="テキスト ボックス 35"/>
          <p:cNvSpPr txBox="1"/>
          <p:nvPr/>
        </p:nvSpPr>
        <p:spPr>
          <a:xfrm>
            <a:off x="6446638" y="8705669"/>
            <a:ext cx="6070600" cy="307777"/>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 動画に映る人に対してできあがった作品を見せ、許可を得た</a:t>
            </a:r>
          </a:p>
        </p:txBody>
      </p:sp>
      <p:sp>
        <p:nvSpPr>
          <p:cNvPr id="37" name="テキスト ボックス 36"/>
          <p:cNvSpPr txBox="1"/>
          <p:nvPr/>
        </p:nvSpPr>
        <p:spPr>
          <a:xfrm>
            <a:off x="6446638" y="9013446"/>
            <a:ext cx="6070600" cy="307777"/>
          </a:xfrm>
          <a:prstGeom prst="rect">
            <a:avLst/>
          </a:prstGeom>
          <a:noFill/>
        </p:spPr>
        <p:txBody>
          <a:bodyPr wrap="square" rtlCol="0">
            <a:spAutoFit/>
          </a:bodyPr>
          <a:lstStyle/>
          <a:p>
            <a:r>
              <a:rPr kumimoji="1" lang="ja-JP" altLang="en-US" sz="1400">
                <a:latin typeface="UD デジタル 教科書体 NK-B" panose="02020700000000000000" pitchFamily="18" charset="-128"/>
                <a:ea typeface="UD デジタル 教科書体 NK-B" panose="02020700000000000000" pitchFamily="18" charset="-128"/>
              </a:rPr>
              <a:t>□ 個人</a:t>
            </a:r>
            <a:r>
              <a:rPr kumimoji="1" lang="ja-JP" altLang="en-US" sz="1400" dirty="0">
                <a:latin typeface="UD デジタル 教科書体 NK-B" panose="02020700000000000000" pitchFamily="18" charset="-128"/>
                <a:ea typeface="UD デジタル 教科書体 NK-B" panose="02020700000000000000" pitchFamily="18" charset="-128"/>
              </a:rPr>
              <a:t>が分かる情報（名前・しょぞく・住所など）は映り込んでいない</a:t>
            </a:r>
          </a:p>
        </p:txBody>
      </p:sp>
      <p:sp>
        <p:nvSpPr>
          <p:cNvPr id="40" name="テキスト ボックス 39">
            <a:extLst>
              <a:ext uri="{FF2B5EF4-FFF2-40B4-BE49-F238E27FC236}">
                <a16:creationId xmlns:a16="http://schemas.microsoft.com/office/drawing/2014/main" id="{CA87B7A6-496B-FAE3-4B78-ABDF6EC41E13}"/>
              </a:ext>
            </a:extLst>
          </p:cNvPr>
          <p:cNvSpPr txBox="1"/>
          <p:nvPr/>
        </p:nvSpPr>
        <p:spPr>
          <a:xfrm>
            <a:off x="6556215" y="6066202"/>
            <a:ext cx="2733700" cy="307777"/>
          </a:xfrm>
          <a:prstGeom prst="rect">
            <a:avLst/>
          </a:prstGeom>
          <a:solidFill>
            <a:schemeClr val="accent5">
              <a:lumMod val="20000"/>
              <a:lumOff val="80000"/>
            </a:schemeClr>
          </a:solidFill>
        </p:spPr>
        <p:txBody>
          <a:bodyPr wrap="square">
            <a:spAutoFit/>
          </a:bodyPr>
          <a:lstStyle/>
          <a:p>
            <a:pPr algn="ctr"/>
            <a:r>
              <a:rPr lang="ja-JP" altLang="en-US" sz="1400" b="1" dirty="0">
                <a:latin typeface="UD デジタル 教科書体 NK-B" panose="02020700000000000000" pitchFamily="18" charset="-128"/>
                <a:ea typeface="UD デジタル 教科書体 NK-B" panose="02020700000000000000" pitchFamily="18" charset="-128"/>
              </a:rPr>
              <a:t>参考にした本やサイトのしゅってん</a:t>
            </a:r>
          </a:p>
        </p:txBody>
      </p:sp>
      <p:graphicFrame>
        <p:nvGraphicFramePr>
          <p:cNvPr id="41" name="表 40">
            <a:extLst>
              <a:ext uri="{FF2B5EF4-FFF2-40B4-BE49-F238E27FC236}">
                <a16:creationId xmlns:a16="http://schemas.microsoft.com/office/drawing/2014/main" id="{48D85364-2C0A-D737-46F3-0A04E7FFBDE8}"/>
              </a:ext>
            </a:extLst>
          </p:cNvPr>
          <p:cNvGraphicFramePr>
            <a:graphicFrameLocks noGrp="1"/>
          </p:cNvGraphicFramePr>
          <p:nvPr/>
        </p:nvGraphicFramePr>
        <p:xfrm>
          <a:off x="6556214" y="6462329"/>
          <a:ext cx="6140291" cy="650731"/>
        </p:xfrm>
        <a:graphic>
          <a:graphicData uri="http://schemas.openxmlformats.org/drawingml/2006/table">
            <a:tbl>
              <a:tblPr firstRow="1" bandRow="1">
                <a:tableStyleId>{5C22544A-7EE6-4342-B048-85BDC9FD1C3A}</a:tableStyleId>
              </a:tblPr>
              <a:tblGrid>
                <a:gridCol w="6140291">
                  <a:extLst>
                    <a:ext uri="{9D8B030D-6E8A-4147-A177-3AD203B41FA5}">
                      <a16:colId xmlns:a16="http://schemas.microsoft.com/office/drawing/2014/main" val="1347407290"/>
                    </a:ext>
                  </a:extLst>
                </a:gridCol>
              </a:tblGrid>
              <a:tr h="65073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6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マグロの生態</a:t>
                      </a:r>
                      <a:r>
                        <a:rPr kumimoji="1" lang="en-US" altLang="ja-JP" sz="16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○○水族館</a:t>
                      </a:r>
                      <a:r>
                        <a:rPr kumimoji="1" lang="en-US" altLang="ja-JP" sz="1600" dirty="0">
                          <a:solidFill>
                            <a:srgbClr val="FF0000"/>
                          </a:solidFill>
                          <a:latin typeface="UD デジタル 教科書体 NK-B" panose="02020700000000000000" pitchFamily="18" charset="-128"/>
                          <a:ea typeface="UD デジタル 教科書体 NK-B" panose="02020700000000000000" pitchFamily="18" charset="-128"/>
                        </a:rPr>
                        <a:t>HP, https://www.</a:t>
                      </a: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a:t>
                      </a:r>
                      <a:r>
                        <a:rPr kumimoji="1" lang="en-US" altLang="ja-JP" sz="1600" dirty="0">
                          <a:solidFill>
                            <a:srgbClr val="FF0000"/>
                          </a:solidFill>
                          <a:latin typeface="UD デジタル 教科書体 NK-B" panose="02020700000000000000" pitchFamily="18" charset="-128"/>
                          <a:ea typeface="UD デジタル 教科書体 NK-B" panose="02020700000000000000" pitchFamily="18" charset="-128"/>
                        </a:rPr>
                        <a:t>.co.jp/</a:t>
                      </a:r>
                      <a:r>
                        <a:rPr kumimoji="1" lang="ja-JP" altLang="en-US" sz="1600" dirty="0">
                          <a:solidFill>
                            <a:srgbClr val="FF0000"/>
                          </a:solidFill>
                          <a:latin typeface="UD デジタル 教科書体 NK-B" panose="02020700000000000000" pitchFamily="18" charset="-128"/>
                          <a:ea typeface="UD デジタル 教科書体 NK-B" panose="02020700000000000000" pitchFamily="18" charset="-128"/>
                        </a:rPr>
                        <a:t>（〇年〇月〇日に利用</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a:t>
                      </a:r>
                      <a:endPar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txBody>
                  <a:tcPr marL="88626" marR="88626" marT="44313" marB="443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122473"/>
                  </a:ext>
                </a:extLst>
              </a:tr>
            </a:tbl>
          </a:graphicData>
        </a:graphic>
      </p:graphicFrame>
      <p:sp>
        <p:nvSpPr>
          <p:cNvPr id="28" name="正方形/長方形 27">
            <a:extLst>
              <a:ext uri="{FF2B5EF4-FFF2-40B4-BE49-F238E27FC236}">
                <a16:creationId xmlns:a16="http://schemas.microsoft.com/office/drawing/2014/main" id="{13971C53-5CBD-4499-A84F-0E7E72263E40}"/>
              </a:ext>
            </a:extLst>
          </p:cNvPr>
          <p:cNvSpPr/>
          <p:nvPr/>
        </p:nvSpPr>
        <p:spPr>
          <a:xfrm>
            <a:off x="10388600" y="15288"/>
            <a:ext cx="2332165" cy="9508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a:t>記入例③</a:t>
            </a:r>
          </a:p>
        </p:txBody>
      </p:sp>
      <p:sp>
        <p:nvSpPr>
          <p:cNvPr id="29" name="楕円 28">
            <a:extLst>
              <a:ext uri="{FF2B5EF4-FFF2-40B4-BE49-F238E27FC236}">
                <a16:creationId xmlns:a16="http://schemas.microsoft.com/office/drawing/2014/main" id="{56892A32-6425-004C-0168-E12D72D25821}"/>
              </a:ext>
            </a:extLst>
          </p:cNvPr>
          <p:cNvSpPr/>
          <p:nvPr/>
        </p:nvSpPr>
        <p:spPr>
          <a:xfrm>
            <a:off x="4526564" y="8775101"/>
            <a:ext cx="581243" cy="238345"/>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56892A32-6425-004C-0168-E12D72D25821}"/>
              </a:ext>
            </a:extLst>
          </p:cNvPr>
          <p:cNvSpPr/>
          <p:nvPr/>
        </p:nvSpPr>
        <p:spPr>
          <a:xfrm>
            <a:off x="6498223" y="7756036"/>
            <a:ext cx="216000" cy="2160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56892A32-6425-004C-0168-E12D72D25821}"/>
              </a:ext>
            </a:extLst>
          </p:cNvPr>
          <p:cNvSpPr/>
          <p:nvPr/>
        </p:nvSpPr>
        <p:spPr>
          <a:xfrm>
            <a:off x="6498223" y="8130804"/>
            <a:ext cx="216000" cy="2160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42" name="楕円 41">
            <a:extLst>
              <a:ext uri="{FF2B5EF4-FFF2-40B4-BE49-F238E27FC236}">
                <a16:creationId xmlns:a16="http://schemas.microsoft.com/office/drawing/2014/main" id="{56892A32-6425-004C-0168-E12D72D25821}"/>
              </a:ext>
            </a:extLst>
          </p:cNvPr>
          <p:cNvSpPr/>
          <p:nvPr/>
        </p:nvSpPr>
        <p:spPr>
          <a:xfrm>
            <a:off x="6498223" y="8438581"/>
            <a:ext cx="216000" cy="2160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43" name="楕円 42">
            <a:extLst>
              <a:ext uri="{FF2B5EF4-FFF2-40B4-BE49-F238E27FC236}">
                <a16:creationId xmlns:a16="http://schemas.microsoft.com/office/drawing/2014/main" id="{56892A32-6425-004C-0168-E12D72D25821}"/>
              </a:ext>
            </a:extLst>
          </p:cNvPr>
          <p:cNvSpPr/>
          <p:nvPr/>
        </p:nvSpPr>
        <p:spPr>
          <a:xfrm>
            <a:off x="6498223" y="8728960"/>
            <a:ext cx="216000" cy="2160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44" name="楕円 43">
            <a:extLst>
              <a:ext uri="{FF2B5EF4-FFF2-40B4-BE49-F238E27FC236}">
                <a16:creationId xmlns:a16="http://schemas.microsoft.com/office/drawing/2014/main" id="{56892A32-6425-004C-0168-E12D72D25821}"/>
              </a:ext>
            </a:extLst>
          </p:cNvPr>
          <p:cNvSpPr/>
          <p:nvPr/>
        </p:nvSpPr>
        <p:spPr>
          <a:xfrm>
            <a:off x="6498223" y="9044124"/>
            <a:ext cx="216000" cy="216000"/>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68228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5915" y="217655"/>
            <a:ext cx="12509770" cy="887245"/>
          </a:xfrm>
          <a:prstGeom prst="rect">
            <a:avLst/>
          </a:prstGeom>
          <a:solidFill>
            <a:schemeClr val="accent6">
              <a:lumMod val="20000"/>
              <a:lumOff val="80000"/>
            </a:schemeClr>
          </a:solidFill>
          <a:ln w="38100">
            <a:solidFill>
              <a:schemeClr val="accent6">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200" dirty="0">
                <a:latin typeface="UD デジタル 教科書体 NK-B" panose="02020700000000000000" pitchFamily="18" charset="-128"/>
                <a:ea typeface="UD デジタル 教科書体 NK-B" panose="02020700000000000000" pitchFamily="18" charset="-128"/>
              </a:rPr>
              <a:t>　</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本コンテストにおいて、参考となる児童生徒向けの学習コンテンツ等の一覧となります。</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ja-JP" altLang="en-US" dirty="0">
                <a:latin typeface="UD デジタル 教科書体 NK-B" panose="02020700000000000000" pitchFamily="18" charset="-128"/>
                <a:ea typeface="UD デジタル 教科書体 NK-B" panose="02020700000000000000" pitchFamily="18" charset="-128"/>
              </a:rPr>
              <a:t>ワークシートは児童生徒自ら情報を収集し、整理をすることを想定していますが、授業や課題の設計に応じてお使いください。</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38911" y="32831"/>
            <a:ext cx="2961464" cy="38910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参考：学習</a:t>
            </a:r>
            <a:r>
              <a:rPr kumimoji="1" lang="ja-JP" altLang="en-US" b="1" dirty="0">
                <a:ln w="0"/>
                <a:solidFill>
                  <a:schemeClr val="tx1"/>
                </a:solidFill>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コンテンツ等一覧</a:t>
            </a:r>
          </a:p>
        </p:txBody>
      </p:sp>
      <p:sp>
        <p:nvSpPr>
          <p:cNvPr id="4" name="テキスト ボックス 3"/>
          <p:cNvSpPr txBox="1"/>
          <p:nvPr/>
        </p:nvSpPr>
        <p:spPr>
          <a:xfrm>
            <a:off x="38911" y="1383566"/>
            <a:ext cx="12868275" cy="8217634"/>
          </a:xfrm>
          <a:prstGeom prst="rect">
            <a:avLst/>
          </a:prstGeom>
          <a:noFill/>
        </p:spPr>
        <p:txBody>
          <a:bodyPr wrap="square" rtlCol="0">
            <a:spAutoFit/>
          </a:bodyPr>
          <a:lstStyle/>
          <a:p>
            <a:r>
              <a:rPr kumimoji="1" lang="ja-JP" altLang="en-US" sz="2000" dirty="0">
                <a:latin typeface="UD デジタル 教科書体 NK-B" panose="02020700000000000000" pitchFamily="18" charset="-128"/>
                <a:ea typeface="UD デジタル 教科書体 NK-B" panose="02020700000000000000" pitchFamily="18" charset="-128"/>
              </a:rPr>
              <a:t>■動画コンテンツ「</a:t>
            </a:r>
            <a:r>
              <a:rPr lang="ja-JP" altLang="en-US" sz="2000" dirty="0">
                <a:latin typeface="UD デジタル 教科書体 NK-B" panose="02020700000000000000" pitchFamily="18" charset="-128"/>
                <a:ea typeface="UD デジタル 教科書体 NK-B" panose="02020700000000000000" pitchFamily="18" charset="-128"/>
              </a:rPr>
              <a:t>情報化社会の新たな問題を考えるための教材</a:t>
            </a:r>
            <a:r>
              <a:rPr kumimoji="1" lang="ja-JP" altLang="en-US" sz="2000" dirty="0">
                <a:latin typeface="UD デジタル 教科書体 NK-B" panose="02020700000000000000" pitchFamily="18" charset="-128"/>
                <a:ea typeface="UD デジタル 教科書体 NK-B" panose="02020700000000000000" pitchFamily="18" charset="-128"/>
              </a:rPr>
              <a:t>」</a:t>
            </a:r>
            <a:endParaRPr kumimoji="1" lang="en-US" altLang="ja-JP" sz="2000" dirty="0">
              <a:latin typeface="UD デジタル 教科書体 NK-B" panose="02020700000000000000" pitchFamily="18" charset="-128"/>
              <a:ea typeface="UD デジタル 教科書体 NK-B" panose="02020700000000000000" pitchFamily="18" charset="-128"/>
            </a:endParaRPr>
          </a:p>
          <a:p>
            <a:r>
              <a:rPr kumimoji="1" lang="en-US" altLang="ja-JP" sz="600" dirty="0">
                <a:latin typeface="UD デジタル 教科書体 NK-B" panose="02020700000000000000" pitchFamily="18" charset="-128"/>
                <a:ea typeface="UD デジタル 教科書体 NK-B" panose="02020700000000000000" pitchFamily="18" charset="-128"/>
              </a:rPr>
              <a:t> </a:t>
            </a:r>
          </a:p>
          <a:p>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u="sng" dirty="0">
                <a:latin typeface="UD デジタル 教科書体 NK-B" panose="02020700000000000000" pitchFamily="18" charset="-128"/>
                <a:ea typeface="UD デジタル 教科書体 NK-B" panose="02020700000000000000" pitchFamily="18" charset="-128"/>
              </a:rPr>
              <a:t>偽・誤情報に関する動画コンテンツ</a:t>
            </a:r>
            <a:endParaRPr kumimoji="1" lang="en-US" altLang="ja-JP" sz="2000" u="sng" dirty="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「教材㉔そのじょうほう、ほんとう？　どう</a:t>
            </a:r>
            <a:r>
              <a:rPr lang="ja-JP" altLang="en-US" dirty="0" err="1">
                <a:latin typeface="UD デジタル 教科書体 NK-B" panose="02020700000000000000" pitchFamily="18" charset="-128"/>
                <a:ea typeface="UD デジタル 教科書体 NK-B" panose="02020700000000000000" pitchFamily="18" charset="-128"/>
              </a:rPr>
              <a:t>が</a:t>
            </a:r>
            <a:r>
              <a:rPr lang="ja-JP" altLang="en-US" dirty="0">
                <a:latin typeface="UD デジタル 教科書体 NK-B" panose="02020700000000000000" pitchFamily="18" charset="-128"/>
                <a:ea typeface="UD デジタル 教科書体 NK-B" panose="02020700000000000000" pitchFamily="18" charset="-128"/>
              </a:rPr>
              <a:t>へん（小学</a:t>
            </a:r>
            <a:r>
              <a:rPr lang="en-US" altLang="ja-JP" dirty="0">
                <a:latin typeface="UD デジタル 教科書体 NK-B" panose="02020700000000000000" pitchFamily="18" charset="-128"/>
                <a:ea typeface="UD デジタル 教科書体 NK-B" panose="02020700000000000000" pitchFamily="18" charset="-128"/>
              </a:rPr>
              <a:t>1</a:t>
            </a:r>
            <a:r>
              <a:rPr lang="ja-JP" altLang="en-US" dirty="0">
                <a:latin typeface="UD デジタル 教科書体 NK-B" panose="02020700000000000000" pitchFamily="18" charset="-128"/>
                <a:ea typeface="UD デジタル 教科書体 NK-B" panose="02020700000000000000" pitchFamily="18" charset="-128"/>
              </a:rPr>
              <a:t>年生～小学３年生）」</a:t>
            </a:r>
            <a:r>
              <a:rPr kumimoji="1" lang="ja-JP" altLang="en-US" dirty="0">
                <a:latin typeface="UD デジタル 教科書体 NK-B" panose="02020700000000000000" pitchFamily="18" charset="-128"/>
                <a:ea typeface="UD デジタル 教科書体 NK-B" panose="02020700000000000000" pitchFamily="18" charset="-128"/>
              </a:rPr>
              <a:t> ： </a:t>
            </a:r>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en-US" altLang="ja-JP" dirty="0">
                <a:latin typeface="UD デジタル 教科書体 NK-B" panose="02020700000000000000" pitchFamily="18" charset="-128"/>
                <a:ea typeface="UD デジタル 教科書体 NK-B" panose="02020700000000000000" pitchFamily="18" charset="-128"/>
                <a:hlinkClick r:id="rId2"/>
              </a:rPr>
              <a:t>https://youtu.be/oxhfmSKNKdU?si=RbPiqAXjdYHLgolJ</a:t>
            </a:r>
            <a:endParaRPr kumimoji="1" lang="en-US" altLang="ja-JP" dirty="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「教材㉕本当</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ほんとう</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か確</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たし</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かめよう！ ネット検索編</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けんさくへん</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（小学４年生～小学６年生）」</a:t>
            </a:r>
            <a:r>
              <a:rPr kumimoji="1" lang="ja-JP" altLang="en-US" dirty="0">
                <a:latin typeface="UD デジタル 教科書体 NK-B" panose="02020700000000000000" pitchFamily="18" charset="-128"/>
                <a:ea typeface="UD デジタル 教科書体 NK-B" panose="02020700000000000000" pitchFamily="18" charset="-128"/>
              </a:rPr>
              <a:t> ：</a:t>
            </a:r>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en-US" altLang="ja-JP" dirty="0">
                <a:latin typeface="UD デジタル 教科書体 NK-B" panose="02020700000000000000" pitchFamily="18" charset="-128"/>
                <a:ea typeface="UD デジタル 教科書体 NK-B" panose="02020700000000000000" pitchFamily="18" charset="-128"/>
                <a:hlinkClick r:id="rId3"/>
              </a:rPr>
              <a:t>https://youtu.be/NFjyhULYIsI?si=cBUPboprpVLHiwOM</a:t>
            </a:r>
            <a:endParaRPr kumimoji="1" lang="en-US" altLang="ja-JP" dirty="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「教材㉖その情報、広めて大丈夫？ </a:t>
            </a:r>
            <a:r>
              <a:rPr lang="en-US" altLang="ja-JP" dirty="0">
                <a:latin typeface="UD デジタル 教科書体 NK-B" panose="02020700000000000000" pitchFamily="18" charset="-128"/>
                <a:ea typeface="UD デジタル 教科書体 NK-B" panose="02020700000000000000" pitchFamily="18" charset="-128"/>
              </a:rPr>
              <a:t>SNS </a:t>
            </a:r>
            <a:r>
              <a:rPr lang="ja-JP" altLang="en-US" dirty="0">
                <a:latin typeface="UD デジタル 教科書体 NK-B" panose="02020700000000000000" pitchFamily="18" charset="-128"/>
                <a:ea typeface="UD デジタル 教科書体 NK-B" panose="02020700000000000000" pitchFamily="18" charset="-128"/>
              </a:rPr>
              <a:t>拡散編（中学生）」</a:t>
            </a:r>
            <a:r>
              <a:rPr kumimoji="1" lang="ja-JP" altLang="en-US" dirty="0">
                <a:latin typeface="UD デジタル 教科書体 NK-B" panose="02020700000000000000" pitchFamily="18" charset="-128"/>
                <a:ea typeface="UD デジタル 教科書体 NK-B" panose="02020700000000000000" pitchFamily="18" charset="-128"/>
              </a:rPr>
              <a:t> ： </a:t>
            </a:r>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en-US" altLang="ja-JP" dirty="0">
                <a:latin typeface="UD デジタル 教科書体 NK-B" panose="02020700000000000000" pitchFamily="18" charset="-128"/>
                <a:ea typeface="UD デジタル 教科書体 NK-B" panose="02020700000000000000" pitchFamily="18" charset="-128"/>
                <a:hlinkClick r:id="rId4"/>
              </a:rPr>
              <a:t>https://youtu.be/DIkfkpG5XTc?si=Qm8Y3jSfNTUoStF3</a:t>
            </a:r>
            <a:endParaRPr kumimoji="1" lang="en-US" altLang="ja-JP" dirty="0">
              <a:latin typeface="UD デジタル 教科書体 NK-B" panose="02020700000000000000" pitchFamily="18" charset="-128"/>
              <a:ea typeface="UD デジタル 教科書体 NK-B" panose="02020700000000000000" pitchFamily="18" charset="-128"/>
            </a:endParaRPr>
          </a:p>
          <a:p>
            <a:r>
              <a:rPr lang="en-US" altLang="ja-JP" dirty="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「教材㉗情報の真偽を確かめよう！ </a:t>
            </a:r>
            <a:r>
              <a:rPr lang="en-US" altLang="ja-JP" dirty="0">
                <a:latin typeface="UD デジタル 教科書体 NK-B" panose="02020700000000000000" pitchFamily="18" charset="-128"/>
                <a:ea typeface="UD デジタル 教科書体 NK-B" panose="02020700000000000000" pitchFamily="18" charset="-128"/>
              </a:rPr>
              <a:t>SNS </a:t>
            </a:r>
            <a:r>
              <a:rPr lang="ja-JP" altLang="en-US" dirty="0">
                <a:latin typeface="UD デジタル 教科書体 NK-B" panose="02020700000000000000" pitchFamily="18" charset="-128"/>
                <a:ea typeface="UD デジタル 教科書体 NK-B" panose="02020700000000000000" pitchFamily="18" charset="-128"/>
              </a:rPr>
              <a:t>闇バイト編（高校生）」</a:t>
            </a:r>
            <a:r>
              <a:rPr kumimoji="1" lang="ja-JP" altLang="en-US" dirty="0">
                <a:latin typeface="UD デジタル 教科書体 NK-B" panose="02020700000000000000" pitchFamily="18" charset="-128"/>
                <a:ea typeface="UD デジタル 教科書体 NK-B" panose="02020700000000000000" pitchFamily="18" charset="-128"/>
              </a:rPr>
              <a:t> ： </a:t>
            </a:r>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en-US" altLang="ja-JP" dirty="0">
                <a:latin typeface="UD デジタル 教科書体 NK-B" panose="02020700000000000000" pitchFamily="18" charset="-128"/>
                <a:ea typeface="UD デジタル 教科書体 NK-B" panose="02020700000000000000" pitchFamily="18" charset="-128"/>
                <a:hlinkClick r:id="rId5"/>
              </a:rPr>
              <a:t>https://youtu.be/SkdwK9PdKfI?si=PqXa9Zbp4WX-zul8</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sz="600" dirty="0">
                <a:latin typeface="UD デジタル 教科書体 NK-B" panose="02020700000000000000" pitchFamily="18" charset="-128"/>
                <a:ea typeface="UD デジタル 教科書体 NK-B" panose="02020700000000000000" pitchFamily="18" charset="-128"/>
              </a:rPr>
              <a:t> </a:t>
            </a:r>
          </a:p>
          <a:p>
            <a:r>
              <a:rPr kumimoji="1" lang="ja-JP" altLang="en-US" sz="2000" dirty="0">
                <a:latin typeface="UD デジタル 教科書体 NK-B" panose="02020700000000000000" pitchFamily="18" charset="-128"/>
                <a:ea typeface="UD デジタル 教科書体 NK-B" panose="02020700000000000000" pitchFamily="18" charset="-128"/>
              </a:rPr>
              <a:t>　</a:t>
            </a:r>
            <a:r>
              <a:rPr kumimoji="1" lang="ja-JP" altLang="en-US" sz="2000" u="sng" dirty="0">
                <a:latin typeface="UD デジタル 教科書体 NK-B" panose="02020700000000000000" pitchFamily="18" charset="-128"/>
                <a:ea typeface="UD デジタル 教科書体 NK-B" panose="02020700000000000000" pitchFamily="18" charset="-128"/>
              </a:rPr>
              <a:t>著作権・肖像権に関する動画コンテンツ</a:t>
            </a:r>
            <a:endParaRPr kumimoji="1" lang="en-US" altLang="ja-JP" sz="2000" u="sng"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「教材⑥ 写真や動画が流出する怖さを知ろう」： </a:t>
            </a:r>
            <a:r>
              <a:rPr lang="en-US" altLang="ja-JP" dirty="0">
                <a:latin typeface="UD デジタル 教科書体 NK-B" panose="02020700000000000000" pitchFamily="18" charset="-128"/>
                <a:ea typeface="UD デジタル 教科書体 NK-B" panose="02020700000000000000" pitchFamily="18" charset="-128"/>
                <a:hlinkClick r:id="rId6"/>
              </a:rPr>
              <a:t>https://www.youtube.com/watch?v=NDGcNN1DrHk</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「教材⑧ 情報の記録性，公開性の重大さ」： </a:t>
            </a:r>
            <a:r>
              <a:rPr kumimoji="1" lang="en-US" altLang="ja-JP" dirty="0">
                <a:latin typeface="UD デジタル 教科書体 NK-B" panose="02020700000000000000" pitchFamily="18" charset="-128"/>
                <a:ea typeface="UD デジタル 教科書体 NK-B" panose="02020700000000000000" pitchFamily="18" charset="-128"/>
                <a:hlinkClick r:id="rId7"/>
              </a:rPr>
              <a:t>https://youtu.be/JrFfsCg6uXM?si=mbpR9A8z9UZho-W8</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「教材⑱ 著作物を公開するためには」： </a:t>
            </a:r>
            <a:r>
              <a:rPr lang="en-US" altLang="ja-JP" u="sng" dirty="0">
                <a:latin typeface="UD デジタル 教科書体 NK-B" panose="02020700000000000000" pitchFamily="18" charset="-128"/>
                <a:ea typeface="UD デジタル 教科書体 NK-B" panose="02020700000000000000" pitchFamily="18" charset="-128"/>
                <a:hlinkClick r:id="rId8"/>
              </a:rPr>
              <a:t>https://youtu.be/Al1w8w68vOc?si=XTrf3XHlfbrHekMy</a:t>
            </a:r>
            <a:endParaRPr lang="en-US" altLang="ja-JP" u="sng" dirty="0">
              <a:latin typeface="UD デジタル 教科書体 NK-B" panose="02020700000000000000" pitchFamily="18" charset="-128"/>
              <a:ea typeface="UD デジタル 教科書体 NK-B" panose="02020700000000000000" pitchFamily="18" charset="-128"/>
            </a:endParaRPr>
          </a:p>
          <a:p>
            <a:r>
              <a:rPr lang="en-US" altLang="ja-JP" sz="1000" u="sng" dirty="0">
                <a:latin typeface="UD デジタル 教科書体 NK-B" panose="02020700000000000000" pitchFamily="18" charset="-128"/>
                <a:ea typeface="UD デジタル 教科書体 NK-B" panose="02020700000000000000" pitchFamily="18" charset="-128"/>
              </a:rPr>
              <a:t> </a:t>
            </a:r>
          </a:p>
          <a:p>
            <a:r>
              <a:rPr lang="ja-JP" altLang="en-US" sz="2000" dirty="0">
                <a:latin typeface="UD デジタル 教科書体 NK-B" panose="02020700000000000000" pitchFamily="18" charset="-128"/>
                <a:ea typeface="UD デジタル 教科書体 NK-B" panose="02020700000000000000" pitchFamily="18" charset="-128"/>
              </a:rPr>
              <a:t>■情報モラル学習サイト</a:t>
            </a:r>
            <a:endParaRPr kumimoji="1" lang="en-US" altLang="ja-JP" sz="2000"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情報を発信する ： </a:t>
            </a:r>
            <a:r>
              <a:rPr kumimoji="1" lang="en-US" altLang="ja-JP" dirty="0">
                <a:latin typeface="UD デジタル 教科書体 NK-B" panose="02020700000000000000" pitchFamily="18" charset="-128"/>
                <a:ea typeface="UD デジタル 教科書体 NK-B" panose="02020700000000000000" pitchFamily="18" charset="-128"/>
                <a:hlinkClick r:id="rId9"/>
              </a:rPr>
              <a:t>https://www.mext.go.jp/moral/#/category03</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作品を作る： </a:t>
            </a:r>
            <a:r>
              <a:rPr kumimoji="1" lang="en-US" altLang="ja-JP" dirty="0">
                <a:latin typeface="UD デジタル 教科書体 NK-B" panose="02020700000000000000" pitchFamily="18" charset="-128"/>
                <a:ea typeface="UD デジタル 教科書体 NK-B" panose="02020700000000000000" pitchFamily="18" charset="-128"/>
                <a:hlinkClick r:id="rId10"/>
              </a:rPr>
              <a:t>https://www.mext.go.jp/moral/#/category05</a:t>
            </a:r>
            <a:r>
              <a:rPr kumimoji="1" lang="ja-JP" altLang="en-US" dirty="0">
                <a:latin typeface="UD デジタル 教科書体 NK-B" panose="02020700000000000000" pitchFamily="18" charset="-128"/>
                <a:ea typeface="UD デジタル 教科書体 NK-B" panose="02020700000000000000" pitchFamily="18" charset="-128"/>
              </a:rPr>
              <a:t>：</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dirty="0">
                <a:latin typeface="UD デジタル 教科書体 NK-B" panose="02020700000000000000" pitchFamily="18" charset="-128"/>
                <a:ea typeface="UD デジタル 教科書体 NK-B" panose="02020700000000000000" pitchFamily="18" charset="-128"/>
              </a:rPr>
              <a:t>	</a:t>
            </a:r>
            <a:r>
              <a:rPr kumimoji="1" lang="ja-JP" altLang="en-US" dirty="0">
                <a:latin typeface="UD デジタル 教科書体 NK-B" panose="02020700000000000000" pitchFamily="18" charset="-128"/>
                <a:ea typeface="UD デジタル 教科書体 NK-B" panose="02020700000000000000" pitchFamily="18" charset="-128"/>
              </a:rPr>
              <a:t>情報を確かめる： </a:t>
            </a:r>
            <a:r>
              <a:rPr kumimoji="1" lang="en-US" altLang="ja-JP" dirty="0">
                <a:latin typeface="UD デジタル 教科書体 NK-B" panose="02020700000000000000" pitchFamily="18" charset="-128"/>
                <a:ea typeface="UD デジタル 教科書体 NK-B" panose="02020700000000000000" pitchFamily="18" charset="-128"/>
                <a:hlinkClick r:id="rId11"/>
              </a:rPr>
              <a:t>https://www.mext.go.jp/moral/#/category09</a:t>
            </a:r>
            <a:endParaRPr kumimoji="1" lang="en-US" altLang="ja-JP" dirty="0">
              <a:latin typeface="UD デジタル 教科書体 NK-B" panose="02020700000000000000" pitchFamily="18" charset="-128"/>
              <a:ea typeface="UD デジタル 教科書体 NK-B" panose="02020700000000000000" pitchFamily="18" charset="-128"/>
            </a:endParaRPr>
          </a:p>
          <a:p>
            <a:r>
              <a:rPr kumimoji="1" lang="en-US" altLang="ja-JP" sz="1000" dirty="0">
                <a:latin typeface="UD デジタル 教科書体 NK-B" panose="02020700000000000000" pitchFamily="18" charset="-128"/>
                <a:ea typeface="UD デジタル 教科書体 NK-B" panose="02020700000000000000" pitchFamily="18" charset="-128"/>
              </a:rPr>
              <a:t> </a:t>
            </a:r>
          </a:p>
          <a:p>
            <a:r>
              <a:rPr kumimoji="1" lang="ja-JP" altLang="en-US" sz="2000" dirty="0">
                <a:latin typeface="UD デジタル 教科書体 NK-B" panose="02020700000000000000" pitchFamily="18" charset="-128"/>
                <a:ea typeface="UD デジタル 教科書体 NK-B" panose="02020700000000000000" pitchFamily="18" charset="-128"/>
              </a:rPr>
              <a:t>■（教員向け）</a:t>
            </a:r>
            <a:r>
              <a:rPr lang="ja-JP" altLang="en-US" sz="2000" dirty="0">
                <a:latin typeface="UD デジタル 教科書体 NK-B" panose="02020700000000000000" pitchFamily="18" charset="-128"/>
                <a:ea typeface="UD デジタル 教科書体 NK-B" panose="02020700000000000000" pitchFamily="18" charset="-128"/>
              </a:rPr>
              <a:t>授業実践・活用事例</a:t>
            </a:r>
          </a:p>
          <a:p>
            <a:r>
              <a:rPr lang="ja-JP" altLang="en-US" dirty="0">
                <a:latin typeface="UD デジタル 教科書体 NK-B" panose="02020700000000000000" pitchFamily="18" charset="-128"/>
                <a:ea typeface="UD デジタル 教科書体 NK-B" panose="02020700000000000000" pitchFamily="18" charset="-128"/>
              </a:rPr>
              <a:t>「情報の真偽について考える」</a:t>
            </a:r>
            <a:r>
              <a:rPr kumimoji="1" lang="ja-JP" altLang="en-US" dirty="0">
                <a:latin typeface="UD デジタル 教科書体 NK-B" panose="02020700000000000000" pitchFamily="18" charset="-128"/>
                <a:ea typeface="UD デジタル 教科書体 NK-B" panose="02020700000000000000" pitchFamily="18" charset="-128"/>
              </a:rPr>
              <a:t>： </a:t>
            </a:r>
            <a:r>
              <a:rPr lang="en-US" altLang="ja-JP" dirty="0">
                <a:latin typeface="UD デジタル 教科書体 NK-B" panose="02020700000000000000" pitchFamily="18" charset="-128"/>
                <a:ea typeface="UD デジタル 教科書体 NK-B" panose="02020700000000000000" pitchFamily="18" charset="-128"/>
                <a:hlinkClick r:id="rId12"/>
              </a:rPr>
              <a:t>https://www.mext.go.jp/zyoukatsu/moral/casestudy/11.html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「動画内の情報の真偽を考える（動画教材㉔）</a:t>
            </a:r>
            <a:r>
              <a:rPr kumimoji="1" lang="ja-JP" altLang="en-US" dirty="0">
                <a:latin typeface="UD デジタル 教科書体 NK-B" panose="02020700000000000000" pitchFamily="18" charset="-128"/>
                <a:ea typeface="UD デジタル 教科書体 NK-B" panose="02020700000000000000" pitchFamily="18" charset="-128"/>
              </a:rPr>
              <a:t> 」： </a:t>
            </a:r>
            <a:r>
              <a:rPr lang="en-US" altLang="ja-JP" dirty="0">
                <a:latin typeface="UD デジタル 教科書体 NK-B" panose="02020700000000000000" pitchFamily="18" charset="-128"/>
                <a:ea typeface="UD デジタル 教科書体 NK-B" panose="02020700000000000000" pitchFamily="18" charset="-128"/>
                <a:hlinkClick r:id="rId13"/>
              </a:rPr>
              <a:t>https://www.mext.go.jp/zyoukatsu/moral/casestudy/18.html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「検索した情報の真偽を考える（動画教材㉕）</a:t>
            </a:r>
            <a:r>
              <a:rPr kumimoji="1" lang="ja-JP" altLang="en-US" dirty="0">
                <a:latin typeface="UD デジタル 教科書体 NK-B" panose="02020700000000000000" pitchFamily="18" charset="-128"/>
                <a:ea typeface="UD デジタル 教科書体 NK-B" panose="02020700000000000000" pitchFamily="18" charset="-128"/>
              </a:rPr>
              <a:t> 」： </a:t>
            </a:r>
            <a:r>
              <a:rPr lang="en-US" altLang="ja-JP" dirty="0">
                <a:latin typeface="UD デジタル 教科書体 NK-B" panose="02020700000000000000" pitchFamily="18" charset="-128"/>
                <a:ea typeface="UD デジタル 教科書体 NK-B" panose="02020700000000000000" pitchFamily="18" charset="-128"/>
                <a:hlinkClick r:id="rId14"/>
              </a:rPr>
              <a:t>https://www.mext.go.jp/zyoukatsu/moral/casestudy/19.html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「情報の拡散に関して考える（動画教材㉖）</a:t>
            </a:r>
            <a:r>
              <a:rPr kumimoji="1" lang="ja-JP" altLang="en-US" dirty="0">
                <a:latin typeface="UD デジタル 教科書体 NK-B" panose="02020700000000000000" pitchFamily="18" charset="-128"/>
                <a:ea typeface="UD デジタル 教科書体 NK-B" panose="02020700000000000000" pitchFamily="18" charset="-128"/>
              </a:rPr>
              <a:t> 」： </a:t>
            </a:r>
            <a:r>
              <a:rPr lang="en-US" altLang="ja-JP" dirty="0">
                <a:latin typeface="UD デジタル 教科書体 NK-B" panose="02020700000000000000" pitchFamily="18" charset="-128"/>
                <a:ea typeface="UD デジタル 教科書体 NK-B" panose="02020700000000000000" pitchFamily="18" charset="-128"/>
                <a:hlinkClick r:id="rId15"/>
              </a:rPr>
              <a:t>https://www.mext.go.jp/zyoukatsu/moral/casestudy/20.html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「写真を勝手にとってよいのかな」</a:t>
            </a:r>
            <a:r>
              <a:rPr kumimoji="1" lang="ja-JP" altLang="en-US" dirty="0">
                <a:latin typeface="UD デジタル 教科書体 NK-B" panose="02020700000000000000" pitchFamily="18" charset="-128"/>
                <a:ea typeface="UD デジタル 教科書体 NK-B" panose="02020700000000000000" pitchFamily="18" charset="-128"/>
              </a:rPr>
              <a:t>： </a:t>
            </a:r>
            <a:r>
              <a:rPr lang="en-US" altLang="ja-JP" dirty="0">
                <a:latin typeface="UD デジタル 教科書体 NK-B" panose="02020700000000000000" pitchFamily="18" charset="-128"/>
                <a:ea typeface="UD デジタル 教科書体 NK-B" panose="02020700000000000000" pitchFamily="18" charset="-128"/>
                <a:hlinkClick r:id="rId16"/>
              </a:rPr>
              <a:t>https://www.mext.go.jp/zyoukatsu/moral/casestudy/15.html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「写真を撮る時に気を付けること」</a:t>
            </a:r>
            <a:r>
              <a:rPr kumimoji="1" lang="ja-JP" altLang="en-US" dirty="0">
                <a:latin typeface="UD デジタル 教科書体 NK-B" panose="02020700000000000000" pitchFamily="18" charset="-128"/>
                <a:ea typeface="UD デジタル 教科書体 NK-B" panose="02020700000000000000" pitchFamily="18" charset="-128"/>
              </a:rPr>
              <a:t>： </a:t>
            </a:r>
            <a:r>
              <a:rPr lang="en-US" altLang="ja-JP" dirty="0">
                <a:latin typeface="UD デジタル 教科書体 NK-B" panose="02020700000000000000" pitchFamily="18" charset="-128"/>
                <a:ea typeface="UD デジタル 教科書体 NK-B" panose="02020700000000000000" pitchFamily="18" charset="-128"/>
                <a:hlinkClick r:id="rId17"/>
              </a:rPr>
              <a:t>https://www.mext.go.jp/zyoukatsu/moral/casestudy/16.html</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「情報</a:t>
            </a:r>
            <a:r>
              <a:rPr lang="en-US" altLang="ja-JP" dirty="0">
                <a:latin typeface="UD デジタル 教科書体 NK-B" panose="02020700000000000000" pitchFamily="18" charset="-128"/>
                <a:ea typeface="UD デジタル 教科書体 NK-B" panose="02020700000000000000" pitchFamily="18" charset="-128"/>
              </a:rPr>
              <a:t>Ⅰ</a:t>
            </a:r>
            <a:r>
              <a:rPr lang="ja-JP" altLang="en-US" dirty="0">
                <a:latin typeface="UD デジタル 教科書体 NK-B" panose="02020700000000000000" pitchFamily="18" charset="-128"/>
                <a:ea typeface="UD デジタル 教科書体 NK-B" panose="02020700000000000000" pitchFamily="18" charset="-128"/>
              </a:rPr>
              <a:t>で生成</a:t>
            </a:r>
            <a:r>
              <a:rPr lang="en-US" altLang="ja-JP" dirty="0">
                <a:latin typeface="UD デジタル 教科書体 NK-B" panose="02020700000000000000" pitchFamily="18" charset="-128"/>
                <a:ea typeface="UD デジタル 教科書体 NK-B" panose="02020700000000000000" pitchFamily="18" charset="-128"/>
              </a:rPr>
              <a:t>AI</a:t>
            </a:r>
            <a:r>
              <a:rPr lang="ja-JP" altLang="en-US" dirty="0">
                <a:latin typeface="UD デジタル 教科書体 NK-B" panose="02020700000000000000" pitchFamily="18" charset="-128"/>
                <a:ea typeface="UD デジタル 教科書体 NK-B" panose="02020700000000000000" pitchFamily="18" charset="-128"/>
              </a:rPr>
              <a:t>の上手な活用を探究的に考える」</a:t>
            </a:r>
            <a:r>
              <a:rPr kumimoji="1" lang="ja-JP" altLang="en-US" dirty="0">
                <a:latin typeface="UD デジタル 教科書体 NK-B" panose="02020700000000000000" pitchFamily="18" charset="-128"/>
                <a:ea typeface="UD デジタル 教科書体 NK-B" panose="02020700000000000000" pitchFamily="18" charset="-128"/>
              </a:rPr>
              <a:t>： </a:t>
            </a:r>
            <a:r>
              <a:rPr lang="en-US" altLang="ja-JP" dirty="0">
                <a:latin typeface="UD デジタル 教科書体 NK-B" panose="02020700000000000000" pitchFamily="18" charset="-128"/>
                <a:ea typeface="UD デジタル 教科書体 NK-B" panose="02020700000000000000" pitchFamily="18" charset="-128"/>
                <a:hlinkClick r:id="rId18"/>
              </a:rPr>
              <a:t>https://www.mext.go.jp/zyoukatsu/moral/casestudy/17.html</a:t>
            </a:r>
            <a:endParaRPr lang="en-US" altLang="ja-JP"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9352391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TotalTime>
  <Words>2831</Words>
  <Application>Microsoft Office PowerPoint</Application>
  <PresentationFormat>A3 297x420 mm</PresentationFormat>
  <Paragraphs>294</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UD デジタル 教科書体 NK-B</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0552052</dc:creator>
  <cp:lastModifiedBy>出川 尚之</cp:lastModifiedBy>
  <cp:revision>65</cp:revision>
  <cp:lastPrinted>2024-07-19T04:00:52Z</cp:lastPrinted>
  <dcterms:created xsi:type="dcterms:W3CDTF">2024-07-01T08:49:03Z</dcterms:created>
  <dcterms:modified xsi:type="dcterms:W3CDTF">2024-07-19T04:02:31Z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2024-07-19T03:51:50Z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b3aceacd-ceff-4204-ad98-1574a3312f69</vt:lpwstr>
  </property>
  <property fmtid="{D5CDD505-2E9C-101B-9397-08002B2CF9AE}" pid="7" name="MSIP_Label_defa4170-0d19-0005-0004-bc88714345d2_ActionId">
    <vt:lpwstr>88dcbe3a-17e3-474d-b09d-550c04a27874</vt:lpwstr>
  </property>
  <property fmtid="{D5CDD505-2E9C-101B-9397-08002B2CF9AE}" pid="8" name="MSIP_Label_defa4170-0d19-0005-0004-bc88714345d2_ContentBits">
    <vt:lpwstr>0</vt:lpwstr>
  </property>
</Properties>
</file>